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32"/>
  </p:notesMasterIdLst>
  <p:sldIdLst>
    <p:sldId id="261" r:id="rId5"/>
    <p:sldId id="344" r:id="rId6"/>
    <p:sldId id="307" r:id="rId7"/>
    <p:sldId id="330" r:id="rId8"/>
    <p:sldId id="331" r:id="rId9"/>
    <p:sldId id="332" r:id="rId10"/>
    <p:sldId id="320" r:id="rId11"/>
    <p:sldId id="295" r:id="rId12"/>
    <p:sldId id="321" r:id="rId13"/>
    <p:sldId id="342" r:id="rId14"/>
    <p:sldId id="325" r:id="rId15"/>
    <p:sldId id="322" r:id="rId16"/>
    <p:sldId id="319" r:id="rId17"/>
    <p:sldId id="315" r:id="rId18"/>
    <p:sldId id="328" r:id="rId19"/>
    <p:sldId id="329" r:id="rId20"/>
    <p:sldId id="333" r:id="rId21"/>
    <p:sldId id="326" r:id="rId22"/>
    <p:sldId id="334" r:id="rId23"/>
    <p:sldId id="336" r:id="rId24"/>
    <p:sldId id="316" r:id="rId25"/>
    <p:sldId id="337" r:id="rId26"/>
    <p:sldId id="339" r:id="rId27"/>
    <p:sldId id="338" r:id="rId28"/>
    <p:sldId id="340" r:id="rId29"/>
    <p:sldId id="341" r:id="rId30"/>
    <p:sldId id="267" r:id="rId31"/>
  </p:sldIdLst>
  <p:sldSz cx="9144000" cy="5143500" type="screen16x9"/>
  <p:notesSz cx="6858000" cy="9144000"/>
  <p:embeddedFontLst>
    <p:embeddedFont>
      <p:font typeface="Helvetica Neue" panose="02000503000000020004" pitchFamily="2" charset="0"/>
      <p:regular r:id="rId33"/>
      <p:bold r:id="rId34"/>
      <p:italic r:id="rId35"/>
      <p:boldItalic r:id="rId36"/>
    </p:embeddedFont>
    <p:embeddedFont>
      <p:font typeface="Helvetica Neue Light" panose="02000403000000020004"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59" autoAdjust="0"/>
    <p:restoredTop sz="96512" autoAdjust="0"/>
  </p:normalViewPr>
  <p:slideViewPr>
    <p:cSldViewPr snapToGrid="0">
      <p:cViewPr varScale="1">
        <p:scale>
          <a:sx n="65" d="100"/>
          <a:sy n="65" d="100"/>
        </p:scale>
        <p:origin x="208" y="206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7.fntdata"/><Relationship Id="rId21" Type="http://schemas.openxmlformats.org/officeDocument/2006/relationships/slide" Target="slides/slide17.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4.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3.fntdata"/><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1.fntdata"/><Relationship Id="rId38"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26514171667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26514171667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6514171667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6514171667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085600" y="2150850"/>
            <a:ext cx="49728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800"/>
              <a:buNone/>
              <a:defRPr sz="4800">
                <a:latin typeface="+mj-lt"/>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4644800" y="1068300"/>
            <a:ext cx="2808000" cy="755700"/>
          </a:xfrm>
          <a:prstGeom prst="rect">
            <a:avLst/>
          </a:prstGeom>
        </p:spPr>
        <p:txBody>
          <a:bodyPr spcFirstLastPara="1" wrap="square" lIns="91425" tIns="91425" rIns="91425" bIns="91425" anchor="b" anchorCtr="0">
            <a:normAutofit/>
          </a:bodyPr>
          <a:lstStyle>
            <a:lvl1pPr lvl="0" algn="r">
              <a:spcBef>
                <a:spcPts val="0"/>
              </a:spcBef>
              <a:spcAft>
                <a:spcPts val="0"/>
              </a:spcAft>
              <a:buSzPts val="2400"/>
              <a:buNone/>
              <a:defRPr sz="2400">
                <a:latin typeface="+mj-lt"/>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sp>
        <p:nvSpPr>
          <p:cNvPr id="31" name="Google Shape;31;p7"/>
          <p:cNvSpPr txBox="1">
            <a:spLocks noGrp="1"/>
          </p:cNvSpPr>
          <p:nvPr>
            <p:ph type="body" idx="1"/>
          </p:nvPr>
        </p:nvSpPr>
        <p:spPr>
          <a:xfrm>
            <a:off x="4644800" y="1824000"/>
            <a:ext cx="2808000" cy="2658000"/>
          </a:xfrm>
          <a:prstGeom prst="rect">
            <a:avLst/>
          </a:prstGeom>
        </p:spPr>
        <p:txBody>
          <a:bodyPr spcFirstLastPara="1" wrap="square" lIns="91425" tIns="91425" rIns="91425" bIns="91425" anchor="t" anchorCtr="0">
            <a:normAutofit/>
          </a:bodyPr>
          <a:lstStyle>
            <a:lvl1pPr marL="457200" lvl="0" indent="-304800" algn="r">
              <a:spcBef>
                <a:spcPts val="0"/>
              </a:spcBef>
              <a:spcAft>
                <a:spcPts val="0"/>
              </a:spcAft>
              <a:buSzPts val="1200"/>
              <a:buChar char="●"/>
              <a:defRPr sz="1200">
                <a:latin typeface="+mn-lt"/>
              </a:defRPr>
            </a:lvl1pPr>
            <a:lvl2pPr marL="914400" lvl="1" indent="-304800" algn="r">
              <a:spcBef>
                <a:spcPts val="0"/>
              </a:spcBef>
              <a:spcAft>
                <a:spcPts val="0"/>
              </a:spcAft>
              <a:buSzPts val="1200"/>
              <a:buChar char="○"/>
              <a:defRPr sz="1200"/>
            </a:lvl2pPr>
            <a:lvl3pPr marL="1371600" lvl="2" indent="-304800" algn="r">
              <a:spcBef>
                <a:spcPts val="0"/>
              </a:spcBef>
              <a:spcAft>
                <a:spcPts val="0"/>
              </a:spcAft>
              <a:buSzPts val="1200"/>
              <a:buChar char="■"/>
              <a:defRPr sz="1200"/>
            </a:lvl3pPr>
            <a:lvl4pPr marL="1828800" lvl="3" indent="-304800" algn="r">
              <a:spcBef>
                <a:spcPts val="0"/>
              </a:spcBef>
              <a:spcAft>
                <a:spcPts val="0"/>
              </a:spcAft>
              <a:buSzPts val="1200"/>
              <a:buChar char="●"/>
              <a:defRPr sz="1200"/>
            </a:lvl4pPr>
            <a:lvl5pPr marL="2286000" lvl="4" indent="-304800" algn="r">
              <a:spcBef>
                <a:spcPts val="0"/>
              </a:spcBef>
              <a:spcAft>
                <a:spcPts val="0"/>
              </a:spcAft>
              <a:buSzPts val="1200"/>
              <a:buChar char="○"/>
              <a:defRPr sz="1200"/>
            </a:lvl5pPr>
            <a:lvl6pPr marL="2743200" lvl="5" indent="-304800" algn="r">
              <a:spcBef>
                <a:spcPts val="0"/>
              </a:spcBef>
              <a:spcAft>
                <a:spcPts val="0"/>
              </a:spcAft>
              <a:buSzPts val="1200"/>
              <a:buChar char="■"/>
              <a:defRPr sz="1200"/>
            </a:lvl6pPr>
            <a:lvl7pPr marL="3200400" lvl="6" indent="-304800" algn="r">
              <a:spcBef>
                <a:spcPts val="0"/>
              </a:spcBef>
              <a:spcAft>
                <a:spcPts val="0"/>
              </a:spcAft>
              <a:buSzPts val="1200"/>
              <a:buChar char="●"/>
              <a:defRPr sz="1200"/>
            </a:lvl7pPr>
            <a:lvl8pPr marL="3657600" lvl="7" indent="-304800" algn="r">
              <a:spcBef>
                <a:spcPts val="0"/>
              </a:spcBef>
              <a:spcAft>
                <a:spcPts val="0"/>
              </a:spcAft>
              <a:buSzPts val="1200"/>
              <a:buChar char="○"/>
              <a:defRPr sz="1200"/>
            </a:lvl8pPr>
            <a:lvl9pPr marL="4114800" lvl="8" indent="-304800" algn="r">
              <a:spcBef>
                <a:spcPts val="0"/>
              </a:spcBef>
              <a:spcAft>
                <a:spcPts val="0"/>
              </a:spcAft>
              <a:buSzPts val="1200"/>
              <a:buChar char="■"/>
              <a:defRPr sz="1200"/>
            </a:lvl9pPr>
          </a:lstStyle>
          <a:p>
            <a:endParaRPr dirty="0"/>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Text and Picture" type="blank">
  <p:cSld name="BLANK">
    <p:bg>
      <p:bgPr>
        <a:blipFill>
          <a:blip r:embed="rId2">
            <a:alphaModFix/>
          </a:blip>
          <a:stretch>
            <a:fillRect/>
          </a:stretch>
        </a:blipFill>
        <a:effectLst/>
      </p:bgPr>
    </p:bg>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12"/>
          <p:cNvSpPr txBox="1">
            <a:spLocks noGrp="1"/>
          </p:cNvSpPr>
          <p:nvPr>
            <p:ph type="title"/>
          </p:nvPr>
        </p:nvSpPr>
        <p:spPr>
          <a:xfrm>
            <a:off x="498925" y="479625"/>
            <a:ext cx="3266400" cy="7608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atin typeface="+mj-l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52" name="Google Shape;52;p12"/>
          <p:cNvSpPr txBox="1">
            <a:spLocks noGrp="1"/>
          </p:cNvSpPr>
          <p:nvPr>
            <p:ph type="body" idx="1"/>
          </p:nvPr>
        </p:nvSpPr>
        <p:spPr>
          <a:xfrm>
            <a:off x="507175" y="1232125"/>
            <a:ext cx="3266400" cy="33657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atin typeface="+mj-lt"/>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Font typeface="Helvetica Neue"/>
              <a:buNone/>
              <a:defRPr sz="2800" b="1">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1"/>
              </a:buClr>
              <a:buSzPts val="1800"/>
              <a:buFont typeface="Helvetica Neue Light"/>
              <a:buChar char="●"/>
              <a:defRPr sz="1800">
                <a:solidFill>
                  <a:schemeClr val="dk1"/>
                </a:solidFill>
                <a:latin typeface="Helvetica Neue Light"/>
                <a:ea typeface="Helvetica Neue Light"/>
                <a:cs typeface="Helvetica Neue Light"/>
                <a:sym typeface="Helvetica Neue Light"/>
              </a:defRPr>
            </a:lvl1pPr>
            <a:lvl2pPr marL="914400" lvl="1" indent="-317500" rtl="0">
              <a:lnSpc>
                <a:spcPct val="115000"/>
              </a:lnSpc>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2pPr>
            <a:lvl3pPr marL="1371600" lvl="2" indent="-317500" rtl="0">
              <a:lnSpc>
                <a:spcPct val="115000"/>
              </a:lnSpc>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3pPr>
            <a:lvl4pPr marL="1828800" lvl="3" indent="-317500" rtl="0">
              <a:lnSpc>
                <a:spcPct val="115000"/>
              </a:lnSpc>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4pPr>
            <a:lvl5pPr marL="2286000" lvl="4" indent="-317500" rtl="0">
              <a:lnSpc>
                <a:spcPct val="115000"/>
              </a:lnSpc>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5pPr>
            <a:lvl6pPr marL="2743200" lvl="5" indent="-317500" rtl="0">
              <a:lnSpc>
                <a:spcPct val="115000"/>
              </a:lnSpc>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6pPr>
            <a:lvl7pPr marL="3200400" lvl="6" indent="-317500" rtl="0">
              <a:lnSpc>
                <a:spcPct val="115000"/>
              </a:lnSpc>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7pPr>
            <a:lvl8pPr marL="3657600" lvl="7" indent="-317500" rtl="0">
              <a:lnSpc>
                <a:spcPct val="115000"/>
              </a:lnSpc>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8pPr>
            <a:lvl9pPr marL="4114800" lvl="8" indent="-317500" rtl="0">
              <a:lnSpc>
                <a:spcPct val="115000"/>
              </a:lnSpc>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3" r:id="rId2"/>
    <p:sldLayoutId id="2147483658"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bit.ly/CTL_ContractGrading"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f19tot.ryancordell.org/assignments/" TargetMode="External"/><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2" name="Google Shape;57;p13">
            <a:extLst>
              <a:ext uri="{FF2B5EF4-FFF2-40B4-BE49-F238E27FC236}">
                <a16:creationId xmlns:a16="http://schemas.microsoft.com/office/drawing/2014/main" id="{087B8892-F165-1E73-E167-FBA5FA831D6B}"/>
              </a:ext>
            </a:extLst>
          </p:cNvPr>
          <p:cNvSpPr txBox="1">
            <a:spLocks/>
          </p:cNvSpPr>
          <p:nvPr/>
        </p:nvSpPr>
        <p:spPr>
          <a:xfrm>
            <a:off x="5019260" y="622353"/>
            <a:ext cx="3236339" cy="1866000"/>
          </a:xfrm>
          <a:prstGeom prst="rect">
            <a:avLst/>
          </a:prstGeom>
          <a:noFill/>
          <a:ln>
            <a:noFill/>
          </a:ln>
        </p:spPr>
        <p:txBody>
          <a:bodyPr spcFirstLastPara="1" wrap="square" lIns="91425" tIns="91425" rIns="91425" bIns="91425" anchor="b"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400"/>
              <a:buFont typeface="Helvetica Neue"/>
              <a:buNone/>
              <a:defRPr sz="2400" b="1" i="0" u="none" strike="noStrike" cap="none">
                <a:solidFill>
                  <a:schemeClr val="dk1"/>
                </a:solidFill>
                <a:latin typeface="+mj-lt"/>
                <a:ea typeface="Helvetica Neue"/>
                <a:cs typeface="Helvetica Neue"/>
                <a:sym typeface="Helvetica Neue"/>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algn="l"/>
            <a:endParaRPr lang="en-US" sz="3600" cap="all" dirty="0"/>
          </a:p>
        </p:txBody>
      </p:sp>
      <p:sp>
        <p:nvSpPr>
          <p:cNvPr id="3" name="Google Shape;58;p13">
            <a:extLst>
              <a:ext uri="{FF2B5EF4-FFF2-40B4-BE49-F238E27FC236}">
                <a16:creationId xmlns:a16="http://schemas.microsoft.com/office/drawing/2014/main" id="{B4330679-31CC-2EA2-13E2-835B5DAD374A}"/>
              </a:ext>
            </a:extLst>
          </p:cNvPr>
          <p:cNvSpPr txBox="1">
            <a:spLocks/>
          </p:cNvSpPr>
          <p:nvPr/>
        </p:nvSpPr>
        <p:spPr>
          <a:xfrm>
            <a:off x="5019259" y="2388962"/>
            <a:ext cx="3745209" cy="10698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15000"/>
              </a:lnSpc>
              <a:spcBef>
                <a:spcPts val="0"/>
              </a:spcBef>
              <a:spcAft>
                <a:spcPts val="0"/>
              </a:spcAft>
              <a:buClr>
                <a:schemeClr val="dk1"/>
              </a:buClr>
              <a:buSzPts val="1200"/>
              <a:buFont typeface="Helvetica Neue Light"/>
              <a:buChar char="●"/>
              <a:defRPr sz="1200" b="0" i="0" u="none" strike="noStrike" cap="none">
                <a:solidFill>
                  <a:schemeClr val="dk1"/>
                </a:solidFill>
                <a:latin typeface="+mn-lt"/>
                <a:ea typeface="Helvetica Neue Light"/>
                <a:cs typeface="Helvetica Neue Light"/>
                <a:sym typeface="Helvetica Neue Light"/>
              </a:defRPr>
            </a:lvl1pPr>
            <a:lvl2pPr marL="914400" marR="0" lvl="1" indent="-304800" algn="r" rtl="0">
              <a:lnSpc>
                <a:spcPct val="115000"/>
              </a:lnSpc>
              <a:spcBef>
                <a:spcPts val="0"/>
              </a:spcBef>
              <a:spcAft>
                <a:spcPts val="0"/>
              </a:spcAft>
              <a:buClr>
                <a:schemeClr val="dk1"/>
              </a:buClr>
              <a:buSzPts val="1200"/>
              <a:buFont typeface="Helvetica Neue Light"/>
              <a:buChar char="○"/>
              <a:defRPr sz="1200" b="0" i="0" u="none" strike="noStrike" cap="none">
                <a:solidFill>
                  <a:schemeClr val="dk1"/>
                </a:solidFill>
                <a:latin typeface="Helvetica Neue Light"/>
                <a:ea typeface="Helvetica Neue Light"/>
                <a:cs typeface="Helvetica Neue Light"/>
                <a:sym typeface="Helvetica Neue Light"/>
              </a:defRPr>
            </a:lvl2pPr>
            <a:lvl3pPr marL="1371600" marR="0" lvl="2" indent="-304800" algn="r" rtl="0">
              <a:lnSpc>
                <a:spcPct val="115000"/>
              </a:lnSpc>
              <a:spcBef>
                <a:spcPts val="0"/>
              </a:spcBef>
              <a:spcAft>
                <a:spcPts val="0"/>
              </a:spcAft>
              <a:buClr>
                <a:schemeClr val="dk1"/>
              </a:buClr>
              <a:buSzPts val="1200"/>
              <a:buFont typeface="Helvetica Neue Light"/>
              <a:buChar char="■"/>
              <a:defRPr sz="1200" b="0" i="0" u="none" strike="noStrike" cap="none">
                <a:solidFill>
                  <a:schemeClr val="dk1"/>
                </a:solidFill>
                <a:latin typeface="Helvetica Neue Light"/>
                <a:ea typeface="Helvetica Neue Light"/>
                <a:cs typeface="Helvetica Neue Light"/>
                <a:sym typeface="Helvetica Neue Light"/>
              </a:defRPr>
            </a:lvl3pPr>
            <a:lvl4pPr marL="1828800" marR="0" lvl="3" indent="-304800" algn="r" rtl="0">
              <a:lnSpc>
                <a:spcPct val="115000"/>
              </a:lnSpc>
              <a:spcBef>
                <a:spcPts val="0"/>
              </a:spcBef>
              <a:spcAft>
                <a:spcPts val="0"/>
              </a:spcAft>
              <a:buClr>
                <a:schemeClr val="dk1"/>
              </a:buClr>
              <a:buSzPts val="1200"/>
              <a:buFont typeface="Helvetica Neue Light"/>
              <a:buChar char="●"/>
              <a:defRPr sz="1200" b="0" i="0" u="none" strike="noStrike" cap="none">
                <a:solidFill>
                  <a:schemeClr val="dk1"/>
                </a:solidFill>
                <a:latin typeface="Helvetica Neue Light"/>
                <a:ea typeface="Helvetica Neue Light"/>
                <a:cs typeface="Helvetica Neue Light"/>
                <a:sym typeface="Helvetica Neue Light"/>
              </a:defRPr>
            </a:lvl4pPr>
            <a:lvl5pPr marL="2286000" marR="0" lvl="4" indent="-304800" algn="r" rtl="0">
              <a:lnSpc>
                <a:spcPct val="115000"/>
              </a:lnSpc>
              <a:spcBef>
                <a:spcPts val="0"/>
              </a:spcBef>
              <a:spcAft>
                <a:spcPts val="0"/>
              </a:spcAft>
              <a:buClr>
                <a:schemeClr val="dk1"/>
              </a:buClr>
              <a:buSzPts val="1200"/>
              <a:buFont typeface="Helvetica Neue Light"/>
              <a:buChar char="○"/>
              <a:defRPr sz="1200" b="0" i="0" u="none" strike="noStrike" cap="none">
                <a:solidFill>
                  <a:schemeClr val="dk1"/>
                </a:solidFill>
                <a:latin typeface="Helvetica Neue Light"/>
                <a:ea typeface="Helvetica Neue Light"/>
                <a:cs typeface="Helvetica Neue Light"/>
                <a:sym typeface="Helvetica Neue Light"/>
              </a:defRPr>
            </a:lvl5pPr>
            <a:lvl6pPr marL="2743200" marR="0" lvl="5" indent="-304800" algn="r" rtl="0">
              <a:lnSpc>
                <a:spcPct val="115000"/>
              </a:lnSpc>
              <a:spcBef>
                <a:spcPts val="0"/>
              </a:spcBef>
              <a:spcAft>
                <a:spcPts val="0"/>
              </a:spcAft>
              <a:buClr>
                <a:schemeClr val="dk1"/>
              </a:buClr>
              <a:buSzPts val="1200"/>
              <a:buFont typeface="Helvetica Neue Light"/>
              <a:buChar char="■"/>
              <a:defRPr sz="1200" b="0" i="0" u="none" strike="noStrike" cap="none">
                <a:solidFill>
                  <a:schemeClr val="dk1"/>
                </a:solidFill>
                <a:latin typeface="Helvetica Neue Light"/>
                <a:ea typeface="Helvetica Neue Light"/>
                <a:cs typeface="Helvetica Neue Light"/>
                <a:sym typeface="Helvetica Neue Light"/>
              </a:defRPr>
            </a:lvl6pPr>
            <a:lvl7pPr marL="3200400" marR="0" lvl="6" indent="-304800" algn="r" rtl="0">
              <a:lnSpc>
                <a:spcPct val="115000"/>
              </a:lnSpc>
              <a:spcBef>
                <a:spcPts val="0"/>
              </a:spcBef>
              <a:spcAft>
                <a:spcPts val="0"/>
              </a:spcAft>
              <a:buClr>
                <a:schemeClr val="dk1"/>
              </a:buClr>
              <a:buSzPts val="1200"/>
              <a:buFont typeface="Helvetica Neue Light"/>
              <a:buChar char="●"/>
              <a:defRPr sz="1200" b="0" i="0" u="none" strike="noStrike" cap="none">
                <a:solidFill>
                  <a:schemeClr val="dk1"/>
                </a:solidFill>
                <a:latin typeface="Helvetica Neue Light"/>
                <a:ea typeface="Helvetica Neue Light"/>
                <a:cs typeface="Helvetica Neue Light"/>
                <a:sym typeface="Helvetica Neue Light"/>
              </a:defRPr>
            </a:lvl7pPr>
            <a:lvl8pPr marL="3657600" marR="0" lvl="7" indent="-304800" algn="r" rtl="0">
              <a:lnSpc>
                <a:spcPct val="115000"/>
              </a:lnSpc>
              <a:spcBef>
                <a:spcPts val="0"/>
              </a:spcBef>
              <a:spcAft>
                <a:spcPts val="0"/>
              </a:spcAft>
              <a:buClr>
                <a:schemeClr val="dk1"/>
              </a:buClr>
              <a:buSzPts val="1200"/>
              <a:buFont typeface="Helvetica Neue Light"/>
              <a:buChar char="○"/>
              <a:defRPr sz="1200" b="0" i="0" u="none" strike="noStrike" cap="none">
                <a:solidFill>
                  <a:schemeClr val="dk1"/>
                </a:solidFill>
                <a:latin typeface="Helvetica Neue Light"/>
                <a:ea typeface="Helvetica Neue Light"/>
                <a:cs typeface="Helvetica Neue Light"/>
                <a:sym typeface="Helvetica Neue Light"/>
              </a:defRPr>
            </a:lvl8pPr>
            <a:lvl9pPr marL="4114800" marR="0" lvl="8" indent="-304800" algn="r" rtl="0">
              <a:lnSpc>
                <a:spcPct val="115000"/>
              </a:lnSpc>
              <a:spcBef>
                <a:spcPts val="0"/>
              </a:spcBef>
              <a:spcAft>
                <a:spcPts val="0"/>
              </a:spcAft>
              <a:buClr>
                <a:schemeClr val="dk1"/>
              </a:buClr>
              <a:buSzPts val="1200"/>
              <a:buFont typeface="Helvetica Neue Light"/>
              <a:buChar char="■"/>
              <a:defRPr sz="1200" b="0" i="0" u="none" strike="noStrike" cap="none">
                <a:solidFill>
                  <a:schemeClr val="dk1"/>
                </a:solidFill>
                <a:latin typeface="Helvetica Neue Light"/>
                <a:ea typeface="Helvetica Neue Light"/>
                <a:cs typeface="Helvetica Neue Light"/>
                <a:sym typeface="Helvetica Neue Light"/>
              </a:defRPr>
            </a:lvl9pPr>
          </a:lstStyle>
          <a:p>
            <a:pPr marL="0" indent="0" algn="l">
              <a:buFont typeface="Helvetica Neue Light"/>
              <a:buNone/>
            </a:pPr>
            <a:endParaRPr lang="en-US" sz="2000" dirty="0"/>
          </a:p>
        </p:txBody>
      </p:sp>
      <p:sp>
        <p:nvSpPr>
          <p:cNvPr id="4" name="Google Shape;58;p13">
            <a:extLst>
              <a:ext uri="{FF2B5EF4-FFF2-40B4-BE49-F238E27FC236}">
                <a16:creationId xmlns:a16="http://schemas.microsoft.com/office/drawing/2014/main" id="{C3AA3B2C-C294-B8AE-391C-764B29D4DD16}"/>
              </a:ext>
            </a:extLst>
          </p:cNvPr>
          <p:cNvSpPr txBox="1">
            <a:spLocks/>
          </p:cNvSpPr>
          <p:nvPr/>
        </p:nvSpPr>
        <p:spPr>
          <a:xfrm>
            <a:off x="4866468" y="123986"/>
            <a:ext cx="3389132" cy="47812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15000"/>
              </a:lnSpc>
              <a:spcBef>
                <a:spcPts val="0"/>
              </a:spcBef>
              <a:spcAft>
                <a:spcPts val="0"/>
              </a:spcAft>
              <a:buClr>
                <a:schemeClr val="dk1"/>
              </a:buClr>
              <a:buSzPts val="1200"/>
              <a:buFont typeface="Helvetica Neue Light"/>
              <a:buChar char="●"/>
              <a:defRPr sz="1200" b="0" i="0" u="none" strike="noStrike" cap="none">
                <a:solidFill>
                  <a:schemeClr val="dk1"/>
                </a:solidFill>
                <a:latin typeface="+mn-lt"/>
                <a:ea typeface="Helvetica Neue Light"/>
                <a:cs typeface="Helvetica Neue Light"/>
                <a:sym typeface="Helvetica Neue Light"/>
              </a:defRPr>
            </a:lvl1pPr>
            <a:lvl2pPr marL="914400" marR="0" lvl="1" indent="-304800" algn="r" rtl="0">
              <a:lnSpc>
                <a:spcPct val="115000"/>
              </a:lnSpc>
              <a:spcBef>
                <a:spcPts val="0"/>
              </a:spcBef>
              <a:spcAft>
                <a:spcPts val="0"/>
              </a:spcAft>
              <a:buClr>
                <a:schemeClr val="dk1"/>
              </a:buClr>
              <a:buSzPts val="1200"/>
              <a:buFont typeface="Helvetica Neue Light"/>
              <a:buChar char="○"/>
              <a:defRPr sz="1200" b="0" i="0" u="none" strike="noStrike" cap="none">
                <a:solidFill>
                  <a:schemeClr val="dk1"/>
                </a:solidFill>
                <a:latin typeface="Helvetica Neue Light"/>
                <a:ea typeface="Helvetica Neue Light"/>
                <a:cs typeface="Helvetica Neue Light"/>
                <a:sym typeface="Helvetica Neue Light"/>
              </a:defRPr>
            </a:lvl2pPr>
            <a:lvl3pPr marL="1371600" marR="0" lvl="2" indent="-304800" algn="r" rtl="0">
              <a:lnSpc>
                <a:spcPct val="115000"/>
              </a:lnSpc>
              <a:spcBef>
                <a:spcPts val="0"/>
              </a:spcBef>
              <a:spcAft>
                <a:spcPts val="0"/>
              </a:spcAft>
              <a:buClr>
                <a:schemeClr val="dk1"/>
              </a:buClr>
              <a:buSzPts val="1200"/>
              <a:buFont typeface="Helvetica Neue Light"/>
              <a:buChar char="■"/>
              <a:defRPr sz="1200" b="0" i="0" u="none" strike="noStrike" cap="none">
                <a:solidFill>
                  <a:schemeClr val="dk1"/>
                </a:solidFill>
                <a:latin typeface="Helvetica Neue Light"/>
                <a:ea typeface="Helvetica Neue Light"/>
                <a:cs typeface="Helvetica Neue Light"/>
                <a:sym typeface="Helvetica Neue Light"/>
              </a:defRPr>
            </a:lvl3pPr>
            <a:lvl4pPr marL="1828800" marR="0" lvl="3" indent="-304800" algn="r" rtl="0">
              <a:lnSpc>
                <a:spcPct val="115000"/>
              </a:lnSpc>
              <a:spcBef>
                <a:spcPts val="0"/>
              </a:spcBef>
              <a:spcAft>
                <a:spcPts val="0"/>
              </a:spcAft>
              <a:buClr>
                <a:schemeClr val="dk1"/>
              </a:buClr>
              <a:buSzPts val="1200"/>
              <a:buFont typeface="Helvetica Neue Light"/>
              <a:buChar char="●"/>
              <a:defRPr sz="1200" b="0" i="0" u="none" strike="noStrike" cap="none">
                <a:solidFill>
                  <a:schemeClr val="dk1"/>
                </a:solidFill>
                <a:latin typeface="Helvetica Neue Light"/>
                <a:ea typeface="Helvetica Neue Light"/>
                <a:cs typeface="Helvetica Neue Light"/>
                <a:sym typeface="Helvetica Neue Light"/>
              </a:defRPr>
            </a:lvl4pPr>
            <a:lvl5pPr marL="2286000" marR="0" lvl="4" indent="-304800" algn="r" rtl="0">
              <a:lnSpc>
                <a:spcPct val="115000"/>
              </a:lnSpc>
              <a:spcBef>
                <a:spcPts val="0"/>
              </a:spcBef>
              <a:spcAft>
                <a:spcPts val="0"/>
              </a:spcAft>
              <a:buClr>
                <a:schemeClr val="dk1"/>
              </a:buClr>
              <a:buSzPts val="1200"/>
              <a:buFont typeface="Helvetica Neue Light"/>
              <a:buChar char="○"/>
              <a:defRPr sz="1200" b="0" i="0" u="none" strike="noStrike" cap="none">
                <a:solidFill>
                  <a:schemeClr val="dk1"/>
                </a:solidFill>
                <a:latin typeface="Helvetica Neue Light"/>
                <a:ea typeface="Helvetica Neue Light"/>
                <a:cs typeface="Helvetica Neue Light"/>
                <a:sym typeface="Helvetica Neue Light"/>
              </a:defRPr>
            </a:lvl5pPr>
            <a:lvl6pPr marL="2743200" marR="0" lvl="5" indent="-304800" algn="r" rtl="0">
              <a:lnSpc>
                <a:spcPct val="115000"/>
              </a:lnSpc>
              <a:spcBef>
                <a:spcPts val="0"/>
              </a:spcBef>
              <a:spcAft>
                <a:spcPts val="0"/>
              </a:spcAft>
              <a:buClr>
                <a:schemeClr val="dk1"/>
              </a:buClr>
              <a:buSzPts val="1200"/>
              <a:buFont typeface="Helvetica Neue Light"/>
              <a:buChar char="■"/>
              <a:defRPr sz="1200" b="0" i="0" u="none" strike="noStrike" cap="none">
                <a:solidFill>
                  <a:schemeClr val="dk1"/>
                </a:solidFill>
                <a:latin typeface="Helvetica Neue Light"/>
                <a:ea typeface="Helvetica Neue Light"/>
                <a:cs typeface="Helvetica Neue Light"/>
                <a:sym typeface="Helvetica Neue Light"/>
              </a:defRPr>
            </a:lvl6pPr>
            <a:lvl7pPr marL="3200400" marR="0" lvl="6" indent="-304800" algn="r" rtl="0">
              <a:lnSpc>
                <a:spcPct val="115000"/>
              </a:lnSpc>
              <a:spcBef>
                <a:spcPts val="0"/>
              </a:spcBef>
              <a:spcAft>
                <a:spcPts val="0"/>
              </a:spcAft>
              <a:buClr>
                <a:schemeClr val="dk1"/>
              </a:buClr>
              <a:buSzPts val="1200"/>
              <a:buFont typeface="Helvetica Neue Light"/>
              <a:buChar char="●"/>
              <a:defRPr sz="1200" b="0" i="0" u="none" strike="noStrike" cap="none">
                <a:solidFill>
                  <a:schemeClr val="dk1"/>
                </a:solidFill>
                <a:latin typeface="Helvetica Neue Light"/>
                <a:ea typeface="Helvetica Neue Light"/>
                <a:cs typeface="Helvetica Neue Light"/>
                <a:sym typeface="Helvetica Neue Light"/>
              </a:defRPr>
            </a:lvl7pPr>
            <a:lvl8pPr marL="3657600" marR="0" lvl="7" indent="-304800" algn="r" rtl="0">
              <a:lnSpc>
                <a:spcPct val="115000"/>
              </a:lnSpc>
              <a:spcBef>
                <a:spcPts val="0"/>
              </a:spcBef>
              <a:spcAft>
                <a:spcPts val="0"/>
              </a:spcAft>
              <a:buClr>
                <a:schemeClr val="dk1"/>
              </a:buClr>
              <a:buSzPts val="1200"/>
              <a:buFont typeface="Helvetica Neue Light"/>
              <a:buChar char="○"/>
              <a:defRPr sz="1200" b="0" i="0" u="none" strike="noStrike" cap="none">
                <a:solidFill>
                  <a:schemeClr val="dk1"/>
                </a:solidFill>
                <a:latin typeface="Helvetica Neue Light"/>
                <a:ea typeface="Helvetica Neue Light"/>
                <a:cs typeface="Helvetica Neue Light"/>
                <a:sym typeface="Helvetica Neue Light"/>
              </a:defRPr>
            </a:lvl8pPr>
            <a:lvl9pPr marL="4114800" marR="0" lvl="8" indent="-304800" algn="r" rtl="0">
              <a:lnSpc>
                <a:spcPct val="115000"/>
              </a:lnSpc>
              <a:spcBef>
                <a:spcPts val="0"/>
              </a:spcBef>
              <a:spcAft>
                <a:spcPts val="0"/>
              </a:spcAft>
              <a:buClr>
                <a:schemeClr val="dk1"/>
              </a:buClr>
              <a:buSzPts val="1200"/>
              <a:buFont typeface="Helvetica Neue Light"/>
              <a:buChar char="■"/>
              <a:defRPr sz="1200" b="0" i="0" u="none" strike="noStrike" cap="none">
                <a:solidFill>
                  <a:schemeClr val="dk1"/>
                </a:solidFill>
                <a:latin typeface="Helvetica Neue Light"/>
                <a:ea typeface="Helvetica Neue Light"/>
                <a:cs typeface="Helvetica Neue Light"/>
                <a:sym typeface="Helvetica Neue Light"/>
              </a:defRPr>
            </a:lvl9pPr>
          </a:lstStyle>
          <a:p>
            <a:pPr marL="0" indent="-457200" algn="l">
              <a:buFont typeface="Helvetica Neue Light"/>
              <a:buNone/>
            </a:pPr>
            <a:endParaRPr lang="en-US" kern="100" dirty="0">
              <a:solidFill>
                <a:schemeClr val="accent5"/>
              </a:solidFill>
              <a:ea typeface="Calibri" panose="020F0502020204030204" pitchFamily="34" charset="0"/>
              <a:cs typeface="Times New Roman" panose="02020603050405020304" pitchFamily="18" charset="0"/>
            </a:endParaRPr>
          </a:p>
          <a:p>
            <a:pPr marL="0" indent="-457200" algn="l">
              <a:buFont typeface="Helvetica Neue Light"/>
              <a:buNone/>
            </a:pPr>
            <a:endParaRPr lang="en-US" kern="100" dirty="0">
              <a:solidFill>
                <a:schemeClr val="accent5"/>
              </a:solidFill>
              <a:ea typeface="Calibri" panose="020F0502020204030204" pitchFamily="34" charset="0"/>
              <a:cs typeface="Times New Roman" panose="02020603050405020304" pitchFamily="18" charset="0"/>
            </a:endParaRPr>
          </a:p>
          <a:p>
            <a:pPr marL="0" indent="-457200" algn="l">
              <a:buFont typeface="Helvetica Neue Light"/>
              <a:buNone/>
            </a:pPr>
            <a:endParaRPr lang="en-US" kern="100" dirty="0">
              <a:solidFill>
                <a:schemeClr val="accent5"/>
              </a:solidFill>
              <a:ea typeface="Calibri" panose="020F0502020204030204" pitchFamily="34" charset="0"/>
              <a:cs typeface="Times New Roman" panose="02020603050405020304" pitchFamily="18" charset="0"/>
            </a:endParaRPr>
          </a:p>
          <a:p>
            <a:pPr marL="0" indent="-457200" algn="l">
              <a:buFont typeface="Helvetica Neue Light"/>
              <a:buNone/>
            </a:pPr>
            <a:endParaRPr lang="en-US" kern="100" dirty="0">
              <a:solidFill>
                <a:schemeClr val="accent5"/>
              </a:solidFill>
              <a:ea typeface="Calibri" panose="020F0502020204030204" pitchFamily="34" charset="0"/>
              <a:cs typeface="Times New Roman" panose="02020603050405020304" pitchFamily="18" charset="0"/>
            </a:endParaRPr>
          </a:p>
          <a:p>
            <a:pPr marL="0" indent="-457200" algn="l">
              <a:buFont typeface="Helvetica Neue Light"/>
              <a:buNone/>
            </a:pPr>
            <a:endParaRPr lang="en-US" kern="100" dirty="0">
              <a:solidFill>
                <a:schemeClr val="accent5"/>
              </a:solidFill>
              <a:ea typeface="Calibri" panose="020F0502020204030204" pitchFamily="34" charset="0"/>
              <a:cs typeface="Times New Roman" panose="02020603050405020304" pitchFamily="18" charset="0"/>
            </a:endParaRPr>
          </a:p>
          <a:p>
            <a:pPr marL="0" indent="-457200" algn="l">
              <a:buFont typeface="Helvetica Neue Light"/>
              <a:buNone/>
            </a:pPr>
            <a:endParaRPr lang="en-US" kern="100" dirty="0">
              <a:solidFill>
                <a:schemeClr val="accent5"/>
              </a:solidFill>
              <a:ea typeface="Calibri" panose="020F0502020204030204" pitchFamily="34" charset="0"/>
              <a:cs typeface="Times New Roman" panose="02020603050405020304" pitchFamily="18" charset="0"/>
            </a:endParaRPr>
          </a:p>
          <a:p>
            <a:pPr marL="0" indent="-457200" algn="l">
              <a:buFont typeface="Helvetica Neue Light"/>
              <a:buNone/>
            </a:pPr>
            <a:endParaRPr lang="en-US" kern="100" dirty="0">
              <a:solidFill>
                <a:schemeClr val="accent5"/>
              </a:solidFill>
              <a:ea typeface="Calibri" panose="020F0502020204030204" pitchFamily="34" charset="0"/>
              <a:cs typeface="Times New Roman" panose="02020603050405020304" pitchFamily="18" charset="0"/>
            </a:endParaRPr>
          </a:p>
          <a:p>
            <a:pPr marL="0" indent="-457200" algn="l">
              <a:buFont typeface="Helvetica Neue Light"/>
              <a:buNone/>
            </a:pPr>
            <a:endParaRPr lang="en-US" kern="100" dirty="0">
              <a:solidFill>
                <a:schemeClr val="accent5"/>
              </a:solidFill>
              <a:ea typeface="Calibri" panose="020F0502020204030204" pitchFamily="34" charset="0"/>
              <a:cs typeface="Times New Roman" panose="02020603050405020304" pitchFamily="18" charset="0"/>
            </a:endParaRPr>
          </a:p>
          <a:p>
            <a:pPr marL="0" indent="-457200" algn="l">
              <a:buFont typeface="Helvetica Neue Light"/>
              <a:buNone/>
            </a:pPr>
            <a:r>
              <a:rPr lang="en-US" kern="100" dirty="0">
                <a:solidFill>
                  <a:schemeClr val="accent5"/>
                </a:solidFill>
                <a:ea typeface="Calibri" panose="020F0502020204030204" pitchFamily="34" charset="0"/>
                <a:cs typeface="Times New Roman" panose="02020603050405020304" pitchFamily="18" charset="0"/>
              </a:rPr>
              <a:t>Dr. Emily Christina Murphy</a:t>
            </a:r>
          </a:p>
          <a:p>
            <a:pPr marL="0" indent="-457200" algn="l">
              <a:buFont typeface="Helvetica Neue Light"/>
              <a:buNone/>
            </a:pPr>
            <a:r>
              <a:rPr lang="en-US" kern="100" dirty="0">
                <a:solidFill>
                  <a:schemeClr val="accent5"/>
                </a:solidFill>
                <a:cs typeface="Times New Roman" panose="02020603050405020304" pitchFamily="18" charset="0"/>
              </a:rPr>
              <a:t>Assistant Professor, Digital Humanities</a:t>
            </a:r>
          </a:p>
          <a:p>
            <a:pPr marL="0" indent="-457200" algn="l">
              <a:buFont typeface="Helvetica Neue Light"/>
              <a:buNone/>
            </a:pPr>
            <a:r>
              <a:rPr lang="en-US" kern="100" dirty="0">
                <a:solidFill>
                  <a:schemeClr val="accent5"/>
                </a:solidFill>
                <a:cs typeface="Times New Roman" panose="02020603050405020304" pitchFamily="18" charset="0"/>
              </a:rPr>
              <a:t>University of British Columbia, Okanagan</a:t>
            </a:r>
          </a:p>
          <a:p>
            <a:pPr marL="0" indent="-457200" algn="l">
              <a:buFont typeface="Helvetica Neue Light"/>
              <a:buNone/>
            </a:pPr>
            <a:r>
              <a:rPr lang="en-US" kern="100" dirty="0">
                <a:solidFill>
                  <a:schemeClr val="accent5"/>
                </a:solidFill>
                <a:cs typeface="Times New Roman" panose="02020603050405020304" pitchFamily="18" charset="0"/>
              </a:rPr>
              <a:t>PI, </a:t>
            </a:r>
            <a:r>
              <a:rPr lang="en-US" kern="100" dirty="0" err="1">
                <a:solidFill>
                  <a:schemeClr val="accent5"/>
                </a:solidFill>
                <a:cs typeface="Times New Roman" panose="02020603050405020304" pitchFamily="18" charset="0"/>
              </a:rPr>
              <a:t>ReMedia</a:t>
            </a:r>
            <a:r>
              <a:rPr lang="en-US" kern="100" dirty="0">
                <a:solidFill>
                  <a:schemeClr val="accent5"/>
                </a:solidFill>
                <a:cs typeface="Times New Roman" panose="02020603050405020304" pitchFamily="18" charset="0"/>
              </a:rPr>
              <a:t> Infrastructure</a:t>
            </a:r>
          </a:p>
          <a:p>
            <a:pPr marL="0" indent="-457200" algn="l">
              <a:buFont typeface="Helvetica Neue Light"/>
              <a:buNone/>
            </a:pPr>
            <a:r>
              <a:rPr lang="en-US" kern="100" dirty="0">
                <a:solidFill>
                  <a:schemeClr val="accent5"/>
                </a:solidFill>
                <a:cs typeface="Times New Roman" panose="02020603050405020304" pitchFamily="18" charset="0"/>
              </a:rPr>
              <a:t>Visiting Scholar, Critical Digital Humanities Initiative, University of Toronto</a:t>
            </a:r>
          </a:p>
          <a:p>
            <a:pPr marL="0" indent="-457200" algn="l">
              <a:buFont typeface="Helvetica Neue Light"/>
              <a:buNone/>
            </a:pPr>
            <a:r>
              <a:rPr lang="en-US" kern="100" dirty="0" err="1">
                <a:solidFill>
                  <a:schemeClr val="accent5"/>
                </a:solidFill>
                <a:cs typeface="Times New Roman" panose="02020603050405020304" pitchFamily="18" charset="0"/>
              </a:rPr>
              <a:t>ecbmurphy.ca</a:t>
            </a:r>
            <a:r>
              <a:rPr lang="en-US" kern="100" dirty="0">
                <a:solidFill>
                  <a:schemeClr val="accent5"/>
                </a:solidFill>
                <a:cs typeface="Times New Roman" panose="02020603050405020304" pitchFamily="18" charset="0"/>
              </a:rPr>
              <a:t> </a:t>
            </a:r>
            <a:endParaRPr lang="en-US" kern="100" dirty="0">
              <a:solidFill>
                <a:schemeClr val="accent5"/>
              </a:solidFill>
              <a:highlight>
                <a:srgbClr val="FFFF00"/>
              </a:highlight>
              <a:cs typeface="Times New Roman" panose="02020603050405020304" pitchFamily="18" charset="0"/>
            </a:endParaRPr>
          </a:p>
          <a:p>
            <a:pPr marL="0" indent="-457200" algn="l">
              <a:buFont typeface="Helvetica Neue Light"/>
              <a:buNone/>
            </a:pPr>
            <a:endParaRPr lang="en-US" kern="100" dirty="0">
              <a:solidFill>
                <a:schemeClr val="accent5"/>
              </a:solidFill>
              <a:highlight>
                <a:srgbClr val="FFFF00"/>
              </a:highlight>
              <a:cs typeface="Times New Roman" panose="02020603050405020304" pitchFamily="18" charset="0"/>
            </a:endParaRPr>
          </a:p>
          <a:p>
            <a:pPr marL="0" indent="-457200" algn="l">
              <a:buFont typeface="Helvetica Neue Light"/>
              <a:buNone/>
            </a:pPr>
            <a:r>
              <a:rPr lang="en-US" kern="100" dirty="0">
                <a:solidFill>
                  <a:schemeClr val="accent5"/>
                </a:solidFill>
                <a:highlight>
                  <a:srgbClr val="FFFF00"/>
                </a:highlight>
                <a:cs typeface="Times New Roman" panose="02020603050405020304" pitchFamily="18" charset="0"/>
              </a:rPr>
              <a:t> </a:t>
            </a:r>
          </a:p>
          <a:p>
            <a:pPr marL="0" indent="-457200" algn="l">
              <a:buFont typeface="Helvetica Neue Light"/>
              <a:buNone/>
            </a:pPr>
            <a:endParaRPr lang="en-US" kern="100" dirty="0">
              <a:solidFill>
                <a:schemeClr val="accent5"/>
              </a:solidFill>
              <a:cs typeface="Times New Roman" panose="02020603050405020304" pitchFamily="18" charset="0"/>
            </a:endParaRPr>
          </a:p>
        </p:txBody>
      </p:sp>
      <p:sp>
        <p:nvSpPr>
          <p:cNvPr id="6" name="TextBox 5">
            <a:extLst>
              <a:ext uri="{FF2B5EF4-FFF2-40B4-BE49-F238E27FC236}">
                <a16:creationId xmlns:a16="http://schemas.microsoft.com/office/drawing/2014/main" id="{3E53E063-74D4-86BA-D102-A5696F62A14B}"/>
              </a:ext>
            </a:extLst>
          </p:cNvPr>
          <p:cNvSpPr txBox="1"/>
          <p:nvPr/>
        </p:nvSpPr>
        <p:spPr>
          <a:xfrm>
            <a:off x="0" y="4591986"/>
            <a:ext cx="3741730" cy="430887"/>
          </a:xfrm>
          <a:prstGeom prst="rect">
            <a:avLst/>
          </a:prstGeom>
          <a:noFill/>
        </p:spPr>
        <p:txBody>
          <a:bodyPr wrap="none" rtlCol="0">
            <a:spAutoFit/>
          </a:bodyPr>
          <a:lstStyle/>
          <a:p>
            <a:r>
              <a:rPr lang="en-US" sz="1100" dirty="0">
                <a:latin typeface="+mn-lt"/>
              </a:rPr>
              <a:t>Slide Design: Kai Hagen</a:t>
            </a:r>
            <a:br>
              <a:rPr lang="en-US" sz="1100" dirty="0">
                <a:latin typeface="+mn-lt"/>
              </a:rPr>
            </a:br>
            <a:r>
              <a:rPr lang="en-US" sz="1100" dirty="0" err="1">
                <a:latin typeface="+mn-lt"/>
              </a:rPr>
              <a:t>ReMedia</a:t>
            </a:r>
            <a:r>
              <a:rPr lang="en-US" sz="1100" dirty="0">
                <a:latin typeface="+mn-lt"/>
              </a:rPr>
              <a:t> Design Consultant, Bachelor of Media Studies</a:t>
            </a:r>
          </a:p>
        </p:txBody>
      </p:sp>
      <p:sp>
        <p:nvSpPr>
          <p:cNvPr id="7" name="TextBox 6">
            <a:extLst>
              <a:ext uri="{FF2B5EF4-FFF2-40B4-BE49-F238E27FC236}">
                <a16:creationId xmlns:a16="http://schemas.microsoft.com/office/drawing/2014/main" id="{69AF0BC7-7E2B-9C2A-BE1C-2413051DBCB0}"/>
              </a:ext>
            </a:extLst>
          </p:cNvPr>
          <p:cNvSpPr txBox="1"/>
          <p:nvPr/>
        </p:nvSpPr>
        <p:spPr>
          <a:xfrm>
            <a:off x="911465" y="2033141"/>
            <a:ext cx="3456395" cy="1077218"/>
          </a:xfrm>
          <a:prstGeom prst="rect">
            <a:avLst/>
          </a:prstGeom>
          <a:noFill/>
        </p:spPr>
        <p:txBody>
          <a:bodyPr wrap="none" rtlCol="0">
            <a:spAutoFit/>
          </a:bodyPr>
          <a:lstStyle/>
          <a:p>
            <a:pPr algn="ctr"/>
            <a:r>
              <a:rPr lang="en-US" sz="3200" dirty="0">
                <a:solidFill>
                  <a:schemeClr val="tx2"/>
                </a:solidFill>
                <a:latin typeface="+mj-lt"/>
              </a:rPr>
              <a:t>Project-Focused </a:t>
            </a:r>
          </a:p>
          <a:p>
            <a:r>
              <a:rPr lang="en-US" sz="3200" dirty="0">
                <a:solidFill>
                  <a:schemeClr val="tx2"/>
                </a:solidFill>
                <a:latin typeface="+mj-lt"/>
              </a:rPr>
              <a:t>Contract Grading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F88F1-0EA7-5D60-FC22-94033E43107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F47C0AF-7BB4-1357-C169-90C6C84FC420}"/>
              </a:ext>
            </a:extLst>
          </p:cNvPr>
          <p:cNvSpPr txBox="1"/>
          <p:nvPr/>
        </p:nvSpPr>
        <p:spPr>
          <a:xfrm>
            <a:off x="2238292" y="2310140"/>
            <a:ext cx="4667416" cy="523220"/>
          </a:xfrm>
          <a:prstGeom prst="rect">
            <a:avLst/>
          </a:prstGeom>
          <a:noFill/>
        </p:spPr>
        <p:txBody>
          <a:bodyPr wrap="square" rtlCol="0">
            <a:spAutoFit/>
          </a:bodyPr>
          <a:lstStyle/>
          <a:p>
            <a:pPr algn="ctr"/>
            <a:r>
              <a:rPr lang="en-US" sz="2800" b="1" dirty="0">
                <a:latin typeface="FUTURA MEDIUM" panose="020B0602020204020303" pitchFamily="34" charset="-79"/>
                <a:cs typeface="FUTURA MEDIUM" panose="020B0602020204020303" pitchFamily="34" charset="-79"/>
              </a:rPr>
              <a:t>“Aggregate Model”</a:t>
            </a:r>
            <a:endParaRPr lang="en-US" sz="2800"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14065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E5484-CE5E-C51F-12E5-5D3DEA5ED33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52A3433-A855-44B4-E446-4C7F28ADB0F4}"/>
              </a:ext>
            </a:extLst>
          </p:cNvPr>
          <p:cNvPicPr>
            <a:picLocks noChangeAspect="1"/>
          </p:cNvPicPr>
          <p:nvPr/>
        </p:nvPicPr>
        <p:blipFill>
          <a:blip r:embed="rId2"/>
          <a:stretch>
            <a:fillRect/>
          </a:stretch>
        </p:blipFill>
        <p:spPr>
          <a:xfrm>
            <a:off x="26126" y="13062"/>
            <a:ext cx="9144000" cy="5143501"/>
          </a:xfrm>
          <a:prstGeom prst="rect">
            <a:avLst/>
          </a:prstGeom>
        </p:spPr>
      </p:pic>
      <p:sp>
        <p:nvSpPr>
          <p:cNvPr id="6" name="TextBox 5">
            <a:extLst>
              <a:ext uri="{FF2B5EF4-FFF2-40B4-BE49-F238E27FC236}">
                <a16:creationId xmlns:a16="http://schemas.microsoft.com/office/drawing/2014/main" id="{2F7FC1B7-30A7-06E4-24CB-8E144EB86575}"/>
              </a:ext>
            </a:extLst>
          </p:cNvPr>
          <p:cNvSpPr txBox="1"/>
          <p:nvPr/>
        </p:nvSpPr>
        <p:spPr>
          <a:xfrm>
            <a:off x="646770" y="512956"/>
            <a:ext cx="7895063" cy="4093428"/>
          </a:xfrm>
          <a:prstGeom prst="rect">
            <a:avLst/>
          </a:prstGeom>
          <a:noFill/>
        </p:spPr>
        <p:txBody>
          <a:bodyPr wrap="square" rtlCol="0">
            <a:spAutoFit/>
          </a:bodyPr>
          <a:lstStyle/>
          <a:p>
            <a:r>
              <a:rPr lang="en-US" sz="2000" b="1" dirty="0">
                <a:latin typeface="FUTURA MEDIUM" panose="020B0602020204020303" pitchFamily="34" charset="-79"/>
                <a:cs typeface="FUTURA MEDIUM" panose="020B0602020204020303" pitchFamily="34" charset="-79"/>
              </a:rPr>
              <a:t>Variations and related approaches</a:t>
            </a:r>
            <a:endParaRPr lang="en-US" sz="2000" dirty="0">
              <a:latin typeface="Futura Medium" panose="020B0602020204020303" pitchFamily="34" charset="-79"/>
              <a:cs typeface="Futura Medium" panose="020B0602020204020303" pitchFamily="34" charset="-79"/>
            </a:endParaRPr>
          </a:p>
          <a:p>
            <a:endParaRPr lang="en-US" sz="2000" dirty="0">
              <a:latin typeface="Futura Medium" panose="020B0602020204020303" pitchFamily="34" charset="-79"/>
              <a:cs typeface="Futura Medium" panose="020B0602020204020303" pitchFamily="34" charset="-79"/>
            </a:endParaRPr>
          </a:p>
          <a:p>
            <a:pPr marL="285750" indent="-285750">
              <a:buFont typeface="Arial" panose="020B0604020202020204" pitchFamily="34" charset="0"/>
              <a:buChar char="•"/>
            </a:pPr>
            <a:r>
              <a:rPr lang="en-US" sz="2000" b="1" dirty="0" err="1">
                <a:latin typeface="Futura Medium" panose="020B0602020204020303" pitchFamily="34" charset="-79"/>
                <a:cs typeface="Futura Medium" panose="020B0602020204020303" pitchFamily="34" charset="-79"/>
              </a:rPr>
              <a:t>Labour</a:t>
            </a:r>
            <a:r>
              <a:rPr lang="en-US" sz="2000" b="1" dirty="0">
                <a:latin typeface="Futura Medium" panose="020B0602020204020303" pitchFamily="34" charset="-79"/>
                <a:cs typeface="Futura Medium" panose="020B0602020204020303" pitchFamily="34" charset="-79"/>
              </a:rPr>
              <a:t> only </a:t>
            </a:r>
            <a:r>
              <a:rPr lang="en-US" sz="2000" dirty="0">
                <a:latin typeface="Futura Medium" panose="020B0602020204020303" pitchFamily="34" charset="-79"/>
                <a:cs typeface="Futura Medium" panose="020B0602020204020303" pitchFamily="34" charset="-79"/>
              </a:rPr>
              <a:t>(Asao B. Inoue) </a:t>
            </a:r>
          </a:p>
          <a:p>
            <a:pPr marL="285750" indent="-285750">
              <a:buFont typeface="Arial" panose="020B0604020202020204" pitchFamily="34" charset="0"/>
              <a:buChar char="•"/>
            </a:pPr>
            <a:r>
              <a:rPr lang="en-US" sz="2000" b="1" dirty="0">
                <a:latin typeface="Futura Medium" panose="020B0602020204020303" pitchFamily="34" charset="-79"/>
                <a:cs typeface="Futura Medium" panose="020B0602020204020303" pitchFamily="34" charset="-79"/>
              </a:rPr>
              <a:t>“Specifications grading”</a:t>
            </a:r>
            <a:r>
              <a:rPr lang="en-US" sz="2000" dirty="0">
                <a:latin typeface="Futura Medium" panose="020B0602020204020303" pitchFamily="34" charset="-79"/>
                <a:cs typeface="Futura Medium" panose="020B0602020204020303" pitchFamily="34" charset="-79"/>
              </a:rPr>
              <a:t> (Linda </a:t>
            </a:r>
            <a:r>
              <a:rPr lang="en-US" sz="2000" dirty="0" err="1">
                <a:latin typeface="Futura Medium" panose="020B0602020204020303" pitchFamily="34" charset="-79"/>
                <a:cs typeface="Futura Medium" panose="020B0602020204020303" pitchFamily="34" charset="-79"/>
              </a:rPr>
              <a:t>Nilson</a:t>
            </a:r>
            <a:r>
              <a:rPr lang="en-US" sz="2000" dirty="0">
                <a:latin typeface="Futura Medium" panose="020B0602020204020303" pitchFamily="34" charset="-79"/>
                <a:cs typeface="Futura Medium" panose="020B0602020204020303" pitchFamily="34" charset="-79"/>
              </a:rPr>
              <a:t>): Students can make choices that support their production of rigorous work; contract negotiated weights for different assignment “bundles” </a:t>
            </a:r>
          </a:p>
          <a:p>
            <a:pPr marL="285750" indent="-285750">
              <a:buFont typeface="Arial" panose="020B0604020202020204" pitchFamily="34" charset="0"/>
              <a:buChar char="•"/>
            </a:pPr>
            <a:r>
              <a:rPr lang="en-US" sz="2000" b="1" dirty="0">
                <a:latin typeface="Futura Medium" panose="020B0602020204020303" pitchFamily="34" charset="-79"/>
                <a:cs typeface="Futura Medium" panose="020B0602020204020303" pitchFamily="34" charset="-79"/>
              </a:rPr>
              <a:t>Preserved evaluation</a:t>
            </a:r>
            <a:r>
              <a:rPr lang="en-US" sz="2000" dirty="0">
                <a:latin typeface="Futura Medium" panose="020B0602020204020303" pitchFamily="34" charset="-79"/>
                <a:cs typeface="Futura Medium" panose="020B0602020204020303" pitchFamily="34" charset="-79"/>
              </a:rPr>
              <a:t> (J. </a:t>
            </a:r>
            <a:r>
              <a:rPr lang="en-US" sz="2000" dirty="0" err="1">
                <a:latin typeface="Futura Medium" panose="020B0602020204020303" pitchFamily="34" charset="-79"/>
                <a:cs typeface="Futura Medium" panose="020B0602020204020303" pitchFamily="34" charset="-79"/>
              </a:rPr>
              <a:t>Danielewicz</a:t>
            </a:r>
            <a:r>
              <a:rPr lang="en-US" sz="2000" dirty="0">
                <a:latin typeface="Futura Medium" panose="020B0602020204020303" pitchFamily="34" charset="-79"/>
                <a:cs typeface="Futura Medium" panose="020B0602020204020303" pitchFamily="34" charset="-79"/>
              </a:rPr>
              <a:t> and P. Elbow, and many others): All students start with a B (for example) if they complete the assignments, and may improve that grade based on the quality of the work</a:t>
            </a:r>
          </a:p>
          <a:p>
            <a:pPr marL="285750" indent="-285750">
              <a:buFont typeface="Arial" panose="020B0604020202020204" pitchFamily="34" charset="0"/>
              <a:buChar char="•"/>
            </a:pPr>
            <a:r>
              <a:rPr lang="en-US" sz="2000" b="1" dirty="0" err="1">
                <a:latin typeface="Futura Medium" panose="020B0602020204020303" pitchFamily="34" charset="-79"/>
                <a:cs typeface="Futura Medium" panose="020B0602020204020303" pitchFamily="34" charset="-79"/>
              </a:rPr>
              <a:t>Ungrading</a:t>
            </a:r>
            <a:r>
              <a:rPr lang="en-US" sz="2000" dirty="0">
                <a:latin typeface="Futura Medium" panose="020B0602020204020303" pitchFamily="34" charset="-79"/>
                <a:cs typeface="Futura Medium" panose="020B0602020204020303" pitchFamily="34" charset="-79"/>
              </a:rPr>
              <a:t>: Grades interfere with learning and grades-based assessments should be radically divorced from student learning (Susan D. Blum, Alfie Kohn, and Jessie </a:t>
            </a:r>
            <a:r>
              <a:rPr lang="en-US" sz="2000" dirty="0" err="1">
                <a:latin typeface="Futura Medium" panose="020B0602020204020303" pitchFamily="34" charset="-79"/>
                <a:cs typeface="Futura Medium" panose="020B0602020204020303" pitchFamily="34" charset="-79"/>
              </a:rPr>
              <a:t>Stommel</a:t>
            </a:r>
            <a:r>
              <a:rPr lang="en-US" sz="2000" dirty="0">
                <a:latin typeface="Futura Medium" panose="020B0602020204020303" pitchFamily="34" charset="-79"/>
                <a:cs typeface="Futura Medium" panose="020B0602020204020303" pitchFamily="34" charset="-79"/>
              </a:rPr>
              <a:t>)</a:t>
            </a:r>
          </a:p>
        </p:txBody>
      </p:sp>
    </p:spTree>
    <p:extLst>
      <p:ext uri="{BB962C8B-B14F-4D97-AF65-F5344CB8AC3E}">
        <p14:creationId xmlns:p14="http://schemas.microsoft.com/office/powerpoint/2010/main" val="2226157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3260A-C388-33B1-9190-7F3B4CFDE71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0E9E9BB-9715-B7BE-BD2E-A169907E3F06}"/>
              </a:ext>
            </a:extLst>
          </p:cNvPr>
          <p:cNvSpPr txBox="1"/>
          <p:nvPr/>
        </p:nvSpPr>
        <p:spPr>
          <a:xfrm>
            <a:off x="2401294" y="986700"/>
            <a:ext cx="4667416" cy="3170099"/>
          </a:xfrm>
          <a:prstGeom prst="rect">
            <a:avLst/>
          </a:prstGeom>
          <a:noFill/>
        </p:spPr>
        <p:txBody>
          <a:bodyPr wrap="square" rtlCol="0">
            <a:spAutoFit/>
          </a:bodyPr>
          <a:lstStyle/>
          <a:p>
            <a:r>
              <a:rPr lang="en-US" sz="2000" b="1" dirty="0">
                <a:latin typeface="FUTURA MEDIUM" panose="020B0602020204020303" pitchFamily="34" charset="-79"/>
                <a:cs typeface="FUTURA MEDIUM" panose="020B0602020204020303" pitchFamily="34" charset="-79"/>
              </a:rPr>
              <a:t>Contexts:</a:t>
            </a:r>
            <a:r>
              <a:rPr lang="en-US" sz="2000" dirty="0">
                <a:latin typeface="Futura Medium" panose="020B0602020204020303" pitchFamily="34" charset="-79"/>
                <a:cs typeface="Futura Medium" panose="020B0602020204020303" pitchFamily="34" charset="-79"/>
              </a:rPr>
              <a:t> </a:t>
            </a:r>
          </a:p>
          <a:p>
            <a:pPr marL="285750" indent="-285750">
              <a:buFont typeface="Arial" panose="020B0604020202020204" pitchFamily="34" charset="0"/>
              <a:buChar char="•"/>
            </a:pPr>
            <a:r>
              <a:rPr lang="en-US" sz="2000" dirty="0">
                <a:latin typeface="Futura Medium" panose="020B0602020204020303" pitchFamily="34" charset="-79"/>
                <a:cs typeface="Futura Medium" panose="020B0602020204020303" pitchFamily="34" charset="-79"/>
              </a:rPr>
              <a:t>Technical writing;</a:t>
            </a:r>
          </a:p>
          <a:p>
            <a:pPr marL="285750" indent="-285750">
              <a:buFont typeface="Arial" panose="020B0604020202020204" pitchFamily="34" charset="0"/>
              <a:buChar char="•"/>
            </a:pPr>
            <a:r>
              <a:rPr lang="en-US" sz="2000" dirty="0">
                <a:latin typeface="Futura Medium" panose="020B0602020204020303" pitchFamily="34" charset="-79"/>
                <a:cs typeface="Futura Medium" panose="020B0602020204020303" pitchFamily="34" charset="-79"/>
              </a:rPr>
              <a:t>Elementary, secondary, and postsecondary writing instruction; </a:t>
            </a:r>
          </a:p>
          <a:p>
            <a:pPr marL="285750" indent="-285750">
              <a:buFont typeface="Arial" panose="020B0604020202020204" pitchFamily="34" charset="0"/>
              <a:buChar char="•"/>
            </a:pPr>
            <a:r>
              <a:rPr lang="en-US" sz="2000" dirty="0">
                <a:latin typeface="Futura Medium" panose="020B0602020204020303" pitchFamily="34" charset="-79"/>
                <a:cs typeface="Futura Medium" panose="020B0602020204020303" pitchFamily="34" charset="-79"/>
              </a:rPr>
              <a:t>Digital humanities pedagogy</a:t>
            </a:r>
          </a:p>
          <a:p>
            <a:pPr marL="285750" indent="-285750">
              <a:buFont typeface="Arial" panose="020B0604020202020204" pitchFamily="34" charset="0"/>
              <a:buChar char="•"/>
            </a:pPr>
            <a:r>
              <a:rPr lang="en-US" sz="2000" dirty="0">
                <a:latin typeface="Futura Medium" panose="020B0602020204020303" pitchFamily="34" charset="-79"/>
                <a:cs typeface="Futura Medium" panose="020B0602020204020303" pitchFamily="34" charset="-79"/>
              </a:rPr>
              <a:t>Computer Science, Statistics, and UX/digital design courses</a:t>
            </a:r>
          </a:p>
          <a:p>
            <a:pPr marL="285750" indent="-285750">
              <a:buFont typeface="Arial" panose="020B0604020202020204" pitchFamily="34" charset="0"/>
              <a:buChar char="•"/>
            </a:pPr>
            <a:r>
              <a:rPr lang="en-US" sz="2000" dirty="0">
                <a:latin typeface="Futura Medium" panose="020B0602020204020303" pitchFamily="34" charset="-79"/>
                <a:cs typeface="Futura Medium" panose="020B0602020204020303" pitchFamily="34" charset="-79"/>
              </a:rPr>
              <a:t>Social Work</a:t>
            </a:r>
          </a:p>
          <a:p>
            <a:pPr marL="285750" indent="-285750">
              <a:buFont typeface="Arial" panose="020B0604020202020204" pitchFamily="34" charset="0"/>
              <a:buChar char="•"/>
            </a:pPr>
            <a:r>
              <a:rPr lang="en-US" sz="2000" dirty="0">
                <a:latin typeface="Futura Medium" panose="020B0602020204020303" pitchFamily="34" charset="-79"/>
                <a:cs typeface="Futura Medium" panose="020B0602020204020303" pitchFamily="34" charset="-79"/>
              </a:rPr>
              <a:t>Psychology and other experimental science fields</a:t>
            </a:r>
          </a:p>
        </p:txBody>
      </p:sp>
    </p:spTree>
    <p:extLst>
      <p:ext uri="{BB962C8B-B14F-4D97-AF65-F5344CB8AC3E}">
        <p14:creationId xmlns:p14="http://schemas.microsoft.com/office/powerpoint/2010/main" val="1200235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4E578-F000-9A2D-FDE8-8ED44E5ADF7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18F3526-1340-3936-71B0-4C14F21F0DDD}"/>
              </a:ext>
            </a:extLst>
          </p:cNvPr>
          <p:cNvSpPr txBox="1"/>
          <p:nvPr/>
        </p:nvSpPr>
        <p:spPr>
          <a:xfrm>
            <a:off x="2401295" y="2387084"/>
            <a:ext cx="4667416" cy="369332"/>
          </a:xfrm>
          <a:prstGeom prst="rect">
            <a:avLst/>
          </a:prstGeom>
          <a:noFill/>
        </p:spPr>
        <p:txBody>
          <a:bodyPr wrap="square" rtlCol="0">
            <a:spAutoFit/>
          </a:bodyPr>
          <a:lstStyle/>
          <a:p>
            <a:r>
              <a:rPr lang="en-CA" sz="1800" b="1" dirty="0">
                <a:latin typeface="FUTURA MEDIUM" panose="020B0602020204020303" pitchFamily="34" charset="-79"/>
                <a:cs typeface="FUTURA MEDIUM" panose="020B0602020204020303" pitchFamily="34" charset="-79"/>
              </a:rPr>
              <a:t>This model didn’t work for me (at first)</a:t>
            </a:r>
            <a:endParaRPr lang="en-US" sz="1800"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265906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25674-2785-38D6-26BB-72B9AD6BFF9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DAC1FFD-7BDC-6AE6-13EB-64FC0464A539}"/>
              </a:ext>
            </a:extLst>
          </p:cNvPr>
          <p:cNvPicPr>
            <a:picLocks noChangeAspect="1"/>
          </p:cNvPicPr>
          <p:nvPr/>
        </p:nvPicPr>
        <p:blipFill>
          <a:blip r:embed="rId2"/>
          <a:stretch>
            <a:fillRect/>
          </a:stretch>
        </p:blipFill>
        <p:spPr>
          <a:xfrm>
            <a:off x="26126" y="13062"/>
            <a:ext cx="9144000" cy="5143501"/>
          </a:xfrm>
          <a:prstGeom prst="rect">
            <a:avLst/>
          </a:prstGeom>
        </p:spPr>
      </p:pic>
      <p:sp>
        <p:nvSpPr>
          <p:cNvPr id="6" name="TextBox 5">
            <a:extLst>
              <a:ext uri="{FF2B5EF4-FFF2-40B4-BE49-F238E27FC236}">
                <a16:creationId xmlns:a16="http://schemas.microsoft.com/office/drawing/2014/main" id="{8F6BE1F2-0813-A8B8-1443-E26A5D03DD00}"/>
              </a:ext>
            </a:extLst>
          </p:cNvPr>
          <p:cNvSpPr txBox="1"/>
          <p:nvPr/>
        </p:nvSpPr>
        <p:spPr>
          <a:xfrm>
            <a:off x="650594" y="876652"/>
            <a:ext cx="7895063" cy="3416320"/>
          </a:xfrm>
          <a:prstGeom prst="rect">
            <a:avLst/>
          </a:prstGeom>
          <a:noFill/>
        </p:spPr>
        <p:txBody>
          <a:bodyPr wrap="square" rtlCol="0">
            <a:spAutoFit/>
          </a:bodyPr>
          <a:lstStyle/>
          <a:p>
            <a:r>
              <a:rPr lang="en-CA" sz="2400" dirty="0">
                <a:effectLst/>
                <a:latin typeface="+mn-lt"/>
                <a:ea typeface="Calibri" panose="020F0502020204030204" pitchFamily="34" charset="0"/>
              </a:rPr>
              <a:t>In the class’s large, core assignment, students produce a mini edition of a single chapter from a novel, fleshing out the TEI markup of the chapter to include editorial apparatus like footnotes and contextual information, and including a prose introduction to situate the edition. Students create a research question, pursue that research through an annotated bibliography, and iteratively refine the question into a focused editorial intervention supported by markup. </a:t>
            </a:r>
          </a:p>
        </p:txBody>
      </p:sp>
    </p:spTree>
    <p:extLst>
      <p:ext uri="{BB962C8B-B14F-4D97-AF65-F5344CB8AC3E}">
        <p14:creationId xmlns:p14="http://schemas.microsoft.com/office/powerpoint/2010/main" val="3149586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4F7BF-937A-406D-A1C7-0DA8DF059FF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EF86301-3975-A053-8DA5-DA95EDDBA405}"/>
              </a:ext>
            </a:extLst>
          </p:cNvPr>
          <p:cNvPicPr>
            <a:picLocks noChangeAspect="1"/>
          </p:cNvPicPr>
          <p:nvPr/>
        </p:nvPicPr>
        <p:blipFill>
          <a:blip r:embed="rId2"/>
          <a:stretch>
            <a:fillRect/>
          </a:stretch>
        </p:blipFill>
        <p:spPr>
          <a:xfrm>
            <a:off x="26126" y="13062"/>
            <a:ext cx="9144000" cy="5143501"/>
          </a:xfrm>
          <a:prstGeom prst="rect">
            <a:avLst/>
          </a:prstGeom>
        </p:spPr>
      </p:pic>
      <p:sp>
        <p:nvSpPr>
          <p:cNvPr id="6" name="TextBox 5">
            <a:extLst>
              <a:ext uri="{FF2B5EF4-FFF2-40B4-BE49-F238E27FC236}">
                <a16:creationId xmlns:a16="http://schemas.microsoft.com/office/drawing/2014/main" id="{8F62DFB9-BBE4-40C7-00E8-A6B50C802D7B}"/>
              </a:ext>
            </a:extLst>
          </p:cNvPr>
          <p:cNvSpPr txBox="1"/>
          <p:nvPr/>
        </p:nvSpPr>
        <p:spPr>
          <a:xfrm>
            <a:off x="382964" y="4065901"/>
            <a:ext cx="7895063" cy="646331"/>
          </a:xfrm>
          <a:prstGeom prst="rect">
            <a:avLst/>
          </a:prstGeom>
          <a:noFill/>
        </p:spPr>
        <p:txBody>
          <a:bodyPr wrap="square" rtlCol="0">
            <a:spAutoFit/>
          </a:bodyPr>
          <a:lstStyle/>
          <a:p>
            <a:r>
              <a:rPr lang="en-CA" sz="1800" b="1" dirty="0">
                <a:effectLst/>
                <a:latin typeface="+mn-lt"/>
                <a:ea typeface="Calibri" panose="020F0502020204030204" pitchFamily="34" charset="0"/>
              </a:rPr>
              <a:t>TEI-conformant XML:</a:t>
            </a:r>
            <a:r>
              <a:rPr lang="en-CA" sz="1800" dirty="0">
                <a:effectLst/>
                <a:latin typeface="+mn-lt"/>
                <a:ea typeface="Calibri" panose="020F0502020204030204" pitchFamily="34" charset="0"/>
              </a:rPr>
              <a:t> a markup language used in scholarly editing that emphasises formal description of a text and de-emphasises formatting</a:t>
            </a:r>
          </a:p>
        </p:txBody>
      </p:sp>
      <p:pic>
        <p:nvPicPr>
          <p:cNvPr id="2" name="Picture 1">
            <a:extLst>
              <a:ext uri="{FF2B5EF4-FFF2-40B4-BE49-F238E27FC236}">
                <a16:creationId xmlns:a16="http://schemas.microsoft.com/office/drawing/2014/main" id="{C37380E7-01DC-05B0-1D9D-3203C4190755}"/>
              </a:ext>
            </a:extLst>
          </p:cNvPr>
          <p:cNvPicPr>
            <a:picLocks noChangeAspect="1"/>
          </p:cNvPicPr>
          <p:nvPr/>
        </p:nvPicPr>
        <p:blipFill>
          <a:blip r:embed="rId3"/>
          <a:stretch>
            <a:fillRect/>
          </a:stretch>
        </p:blipFill>
        <p:spPr>
          <a:xfrm>
            <a:off x="1499998" y="431268"/>
            <a:ext cx="6196256" cy="3496459"/>
          </a:xfrm>
          <a:prstGeom prst="rect">
            <a:avLst/>
          </a:prstGeom>
        </p:spPr>
      </p:pic>
    </p:spTree>
    <p:extLst>
      <p:ext uri="{BB962C8B-B14F-4D97-AF65-F5344CB8AC3E}">
        <p14:creationId xmlns:p14="http://schemas.microsoft.com/office/powerpoint/2010/main" val="733977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03B2E-1661-2125-BDD7-59480A95FF5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EDE5CD6-DDA5-674F-990B-3A26E3F258D2}"/>
              </a:ext>
            </a:extLst>
          </p:cNvPr>
          <p:cNvSpPr txBox="1"/>
          <p:nvPr/>
        </p:nvSpPr>
        <p:spPr>
          <a:xfrm>
            <a:off x="1840532" y="1786920"/>
            <a:ext cx="5462935" cy="1569660"/>
          </a:xfrm>
          <a:prstGeom prst="rect">
            <a:avLst/>
          </a:prstGeom>
          <a:noFill/>
        </p:spPr>
        <p:txBody>
          <a:bodyPr wrap="square" rtlCol="0">
            <a:spAutoFit/>
          </a:bodyPr>
          <a:lstStyle/>
          <a:p>
            <a:r>
              <a:rPr lang="en-US" sz="2400" b="1" dirty="0">
                <a:latin typeface="FUTURA MEDIUM" panose="020B0602020204020303" pitchFamily="34" charset="-79"/>
                <a:cs typeface="FUTURA MEDIUM" panose="020B0602020204020303" pitchFamily="34" charset="-79"/>
              </a:rPr>
              <a:t>Pragmatic Problem: </a:t>
            </a:r>
            <a:endParaRPr lang="en-US" sz="2400" dirty="0">
              <a:latin typeface="Futura Medium" panose="020B0602020204020303" pitchFamily="34" charset="-79"/>
              <a:cs typeface="Futura Medium" panose="020B0602020204020303" pitchFamily="34" charset="-79"/>
            </a:endParaRPr>
          </a:p>
          <a:p>
            <a:r>
              <a:rPr lang="en-US" sz="2400" dirty="0">
                <a:latin typeface="Futura Medium" panose="020B0602020204020303" pitchFamily="34" charset="-79"/>
                <a:cs typeface="Futura Medium" panose="020B0602020204020303" pitchFamily="34" charset="-79"/>
              </a:rPr>
              <a:t>Media specificity of the editions, including digital editions, means it can’t be partitioned easily.</a:t>
            </a:r>
            <a:r>
              <a:rPr lang="en-CA" sz="2400" dirty="0">
                <a:latin typeface="Futura Medium" panose="020B0602020204020303" pitchFamily="34" charset="-79"/>
                <a:cs typeface="Futura Medium" panose="020B0602020204020303" pitchFamily="34" charset="-79"/>
              </a:rPr>
              <a:t> </a:t>
            </a:r>
            <a:endParaRPr lang="en-US" sz="2400"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2098300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649F4-772F-86CD-A8AB-CA851CB7E6D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279B03E-9881-6C56-32B6-D727DF054872}"/>
              </a:ext>
            </a:extLst>
          </p:cNvPr>
          <p:cNvSpPr txBox="1"/>
          <p:nvPr/>
        </p:nvSpPr>
        <p:spPr>
          <a:xfrm>
            <a:off x="1840532" y="1971585"/>
            <a:ext cx="5462935" cy="1200329"/>
          </a:xfrm>
          <a:prstGeom prst="rect">
            <a:avLst/>
          </a:prstGeom>
          <a:noFill/>
        </p:spPr>
        <p:txBody>
          <a:bodyPr wrap="square" rtlCol="0">
            <a:spAutoFit/>
          </a:bodyPr>
          <a:lstStyle/>
          <a:p>
            <a:r>
              <a:rPr lang="en-CA" sz="2400" b="1" dirty="0">
                <a:latin typeface="FUTURA MEDIUM" panose="020B0602020204020303" pitchFamily="34" charset="-79"/>
                <a:cs typeface="FUTURA MEDIUM" panose="020B0602020204020303" pitchFamily="34" charset="-79"/>
              </a:rPr>
              <a:t>Intellectual problem: </a:t>
            </a:r>
          </a:p>
          <a:p>
            <a:r>
              <a:rPr lang="en-CA" sz="2400" dirty="0">
                <a:latin typeface="Futura Medium" panose="020B0602020204020303" pitchFamily="34" charset="-79"/>
                <a:cs typeface="Futura Medium" panose="020B0602020204020303" pitchFamily="34" charset="-79"/>
              </a:rPr>
              <a:t>Scope is not simply size or volume. </a:t>
            </a:r>
            <a:br>
              <a:rPr lang="en-CA" sz="2400" dirty="0">
                <a:latin typeface="Futura Medium" panose="020B0602020204020303" pitchFamily="34" charset="-79"/>
                <a:cs typeface="Futura Medium" panose="020B0602020204020303" pitchFamily="34" charset="-79"/>
              </a:rPr>
            </a:br>
            <a:r>
              <a:rPr lang="en-CA" sz="2400" dirty="0">
                <a:latin typeface="Futura Medium" panose="020B0602020204020303" pitchFamily="34" charset="-79"/>
                <a:cs typeface="Futura Medium" panose="020B0602020204020303" pitchFamily="34" charset="-79"/>
              </a:rPr>
              <a:t>It is also complexity. </a:t>
            </a:r>
            <a:endParaRPr lang="en-US" sz="2400"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710847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CF22D0-EA2F-0003-3B68-BC7AA2293F8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8218ED7-8F2A-0658-83B8-41B2DE036BFD}"/>
              </a:ext>
            </a:extLst>
          </p:cNvPr>
          <p:cNvPicPr>
            <a:picLocks noChangeAspect="1"/>
          </p:cNvPicPr>
          <p:nvPr/>
        </p:nvPicPr>
        <p:blipFill>
          <a:blip r:embed="rId2"/>
          <a:stretch>
            <a:fillRect/>
          </a:stretch>
        </p:blipFill>
        <p:spPr>
          <a:xfrm>
            <a:off x="26126" y="13062"/>
            <a:ext cx="9144000" cy="5143501"/>
          </a:xfrm>
          <a:prstGeom prst="rect">
            <a:avLst/>
          </a:prstGeom>
        </p:spPr>
      </p:pic>
      <p:sp>
        <p:nvSpPr>
          <p:cNvPr id="6" name="TextBox 5">
            <a:extLst>
              <a:ext uri="{FF2B5EF4-FFF2-40B4-BE49-F238E27FC236}">
                <a16:creationId xmlns:a16="http://schemas.microsoft.com/office/drawing/2014/main" id="{646CF20D-88ED-FCBF-FC13-675EE8AA78DB}"/>
              </a:ext>
            </a:extLst>
          </p:cNvPr>
          <p:cNvSpPr txBox="1"/>
          <p:nvPr/>
        </p:nvSpPr>
        <p:spPr>
          <a:xfrm>
            <a:off x="624468" y="663535"/>
            <a:ext cx="7895063" cy="3816429"/>
          </a:xfrm>
          <a:prstGeom prst="rect">
            <a:avLst/>
          </a:prstGeom>
          <a:noFill/>
        </p:spPr>
        <p:txBody>
          <a:bodyPr wrap="square" rtlCol="0">
            <a:spAutoFit/>
          </a:bodyPr>
          <a:lstStyle/>
          <a:p>
            <a:r>
              <a:rPr lang="en-US" sz="2200" b="1" dirty="0">
                <a:latin typeface="FUTURA MEDIUM" panose="020B0602020204020303" pitchFamily="34" charset="-79"/>
                <a:cs typeface="FUTURA MEDIUM" panose="020B0602020204020303" pitchFamily="34" charset="-79"/>
              </a:rPr>
              <a:t>Why keep the edition? </a:t>
            </a:r>
            <a:endParaRPr lang="en-US" sz="2200" dirty="0">
              <a:latin typeface="Futura Medium" panose="020B0602020204020303" pitchFamily="34" charset="-79"/>
              <a:cs typeface="Futura Medium" panose="020B0602020204020303" pitchFamily="34" charset="-79"/>
            </a:endParaRPr>
          </a:p>
          <a:p>
            <a:endParaRPr lang="en-US" sz="2200" dirty="0">
              <a:latin typeface="Futura Medium" panose="020B0602020204020303" pitchFamily="34" charset="-79"/>
              <a:cs typeface="Futura Medium" panose="020B0602020204020303" pitchFamily="34" charset="-79"/>
            </a:endParaRPr>
          </a:p>
          <a:p>
            <a:pPr marL="285750" indent="-285750">
              <a:buFont typeface="Arial" panose="020B0604020202020204" pitchFamily="34" charset="0"/>
              <a:buChar char="•"/>
            </a:pPr>
            <a:r>
              <a:rPr lang="en-US" sz="2200" dirty="0">
                <a:latin typeface="Futura Medium" panose="020B0602020204020303" pitchFamily="34" charset="-79"/>
                <a:cs typeface="Futura Medium" panose="020B0602020204020303" pitchFamily="34" charset="-79"/>
              </a:rPr>
              <a:t>Explicit focus on audience</a:t>
            </a:r>
          </a:p>
          <a:p>
            <a:pPr marL="285750" indent="-285750">
              <a:buFont typeface="Arial" panose="020B0604020202020204" pitchFamily="34" charset="0"/>
              <a:buChar char="•"/>
            </a:pPr>
            <a:r>
              <a:rPr lang="en-US" sz="2200" dirty="0">
                <a:latin typeface="Futura Medium" panose="020B0602020204020303" pitchFamily="34" charset="-79"/>
                <a:cs typeface="Futura Medium" panose="020B0602020204020303" pitchFamily="34" charset="-79"/>
              </a:rPr>
              <a:t>Development of critical technical skill</a:t>
            </a:r>
          </a:p>
          <a:p>
            <a:pPr marL="285750" indent="-285750">
              <a:buFont typeface="Arial" panose="020B0604020202020204" pitchFamily="34" charset="0"/>
              <a:buChar char="•"/>
            </a:pPr>
            <a:r>
              <a:rPr lang="en-US" sz="2200" dirty="0">
                <a:latin typeface="Futura Medium" panose="020B0602020204020303" pitchFamily="34" charset="-79"/>
                <a:cs typeface="Futura Medium" panose="020B0602020204020303" pitchFamily="34" charset="-79"/>
              </a:rPr>
              <a:t>Development of humanities skill in textual analysis and interpretation</a:t>
            </a:r>
          </a:p>
          <a:p>
            <a:pPr marL="285750" indent="-285750">
              <a:buFont typeface="Arial" panose="020B0604020202020204" pitchFamily="34" charset="0"/>
              <a:buChar char="•"/>
            </a:pPr>
            <a:r>
              <a:rPr lang="en-US" sz="2200" dirty="0">
                <a:latin typeface="Futura Medium" panose="020B0602020204020303" pitchFamily="34" charset="-79"/>
                <a:cs typeface="Futura Medium" panose="020B0602020204020303" pitchFamily="34" charset="-79"/>
              </a:rPr>
              <a:t>Development of skills in iteration and conceptual consistency across a complex project</a:t>
            </a:r>
          </a:p>
          <a:p>
            <a:pPr marL="285750" indent="-285750">
              <a:buFont typeface="Arial" panose="020B0604020202020204" pitchFamily="34" charset="0"/>
              <a:buChar char="•"/>
            </a:pPr>
            <a:r>
              <a:rPr lang="en-US" sz="2200" dirty="0">
                <a:latin typeface="Futura Medium" panose="020B0602020204020303" pitchFamily="34" charset="-79"/>
                <a:cs typeface="Futura Medium" panose="020B0602020204020303" pitchFamily="34" charset="-79"/>
              </a:rPr>
              <a:t>Comprehension of how cultural heritage is constructed by authors, editors, and publishers</a:t>
            </a:r>
          </a:p>
          <a:p>
            <a:pPr marL="285750" indent="-285750">
              <a:buFont typeface="Arial" panose="020B0604020202020204" pitchFamily="34" charset="0"/>
              <a:buChar char="•"/>
            </a:pPr>
            <a:endParaRPr lang="en-US" sz="2200"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2606602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3BBE52-F486-DE56-E963-E50DD2BB479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9DA114D-4CE6-4AD7-E620-7B474C8E8F51}"/>
              </a:ext>
            </a:extLst>
          </p:cNvPr>
          <p:cNvSpPr txBox="1"/>
          <p:nvPr/>
        </p:nvSpPr>
        <p:spPr>
          <a:xfrm>
            <a:off x="1840532" y="1574019"/>
            <a:ext cx="5462935" cy="2677656"/>
          </a:xfrm>
          <a:prstGeom prst="rect">
            <a:avLst/>
          </a:prstGeom>
          <a:noFill/>
        </p:spPr>
        <p:txBody>
          <a:bodyPr wrap="square" rtlCol="0">
            <a:spAutoFit/>
          </a:bodyPr>
          <a:lstStyle/>
          <a:p>
            <a:r>
              <a:rPr lang="en-CA" sz="2400" b="1" dirty="0">
                <a:latin typeface="FUTURA MEDIUM" panose="020B0602020204020303" pitchFamily="34" charset="-79"/>
                <a:cs typeface="FUTURA MEDIUM" panose="020B0602020204020303" pitchFamily="34" charset="-79"/>
              </a:rPr>
              <a:t>Challenge: </a:t>
            </a:r>
            <a:r>
              <a:rPr lang="en-CA" sz="2400" dirty="0">
                <a:latin typeface="Futura Medium" panose="020B0602020204020303" pitchFamily="34" charset="-79"/>
                <a:cs typeface="Futura Medium" panose="020B0602020204020303" pitchFamily="34" charset="-79"/>
              </a:rPr>
              <a:t>How can I preserve the complexity and integrated development of skill of the digital edition while also using contract grading to find a (small) structural solution to the pressures I knew were interfering with student learning? </a:t>
            </a:r>
            <a:endParaRPr lang="en-US" sz="2400"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104443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A82B4B-323B-7273-F792-3A4E40B18F73}"/>
              </a:ext>
            </a:extLst>
          </p:cNvPr>
          <p:cNvPicPr>
            <a:picLocks noChangeAspect="1"/>
          </p:cNvPicPr>
          <p:nvPr/>
        </p:nvPicPr>
        <p:blipFill>
          <a:blip r:embed="rId2"/>
          <a:stretch>
            <a:fillRect/>
          </a:stretch>
        </p:blipFill>
        <p:spPr>
          <a:xfrm>
            <a:off x="2286000" y="436350"/>
            <a:ext cx="4572000" cy="4572000"/>
          </a:xfrm>
          <a:prstGeom prst="rect">
            <a:avLst/>
          </a:prstGeom>
        </p:spPr>
      </p:pic>
      <p:sp>
        <p:nvSpPr>
          <p:cNvPr id="5" name="TextBox 4">
            <a:extLst>
              <a:ext uri="{FF2B5EF4-FFF2-40B4-BE49-F238E27FC236}">
                <a16:creationId xmlns:a16="http://schemas.microsoft.com/office/drawing/2014/main" id="{C2E8CCDC-20D3-D112-497C-94DA12BBC806}"/>
              </a:ext>
            </a:extLst>
          </p:cNvPr>
          <p:cNvSpPr txBox="1"/>
          <p:nvPr/>
        </p:nvSpPr>
        <p:spPr>
          <a:xfrm>
            <a:off x="159025" y="2214518"/>
            <a:ext cx="2484783" cy="1015663"/>
          </a:xfrm>
          <a:prstGeom prst="rect">
            <a:avLst/>
          </a:prstGeom>
          <a:noFill/>
        </p:spPr>
        <p:txBody>
          <a:bodyPr wrap="square">
            <a:spAutoFit/>
          </a:bodyPr>
          <a:lstStyle/>
          <a:p>
            <a:pPr marL="0" indent="-457200" algn="l">
              <a:buFont typeface="Helvetica Neue Light"/>
              <a:buNone/>
            </a:pPr>
            <a:r>
              <a:rPr lang="en-US" sz="2000" b="1" kern="100" dirty="0">
                <a:solidFill>
                  <a:schemeClr val="accent5"/>
                </a:solidFill>
                <a:cs typeface="Times New Roman" panose="02020603050405020304" pitchFamily="18" charset="0"/>
              </a:rPr>
              <a:t>LINK: </a:t>
            </a:r>
            <a:r>
              <a:rPr lang="en-US" sz="2000" b="1" kern="100" dirty="0">
                <a:solidFill>
                  <a:schemeClr val="accent5"/>
                </a:solidFill>
                <a:cs typeface="Times New Roman" panose="02020603050405020304" pitchFamily="18" charset="0"/>
                <a:hlinkClick r:id="rId3"/>
              </a:rPr>
              <a:t>https://bit.ly/CTL_ContractGrading</a:t>
            </a:r>
            <a:r>
              <a:rPr lang="en-US" sz="2000" b="1" kern="100" dirty="0">
                <a:solidFill>
                  <a:schemeClr val="accent5"/>
                </a:solidFill>
                <a:cs typeface="Times New Roman" panose="02020603050405020304" pitchFamily="18" charset="0"/>
              </a:rPr>
              <a:t> </a:t>
            </a:r>
          </a:p>
        </p:txBody>
      </p:sp>
    </p:spTree>
    <p:extLst>
      <p:ext uri="{BB962C8B-B14F-4D97-AF65-F5344CB8AC3E}">
        <p14:creationId xmlns:p14="http://schemas.microsoft.com/office/powerpoint/2010/main" val="3139820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93CC0-B280-5EDA-9B29-AB329D5EE63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51881FA-08AD-79F1-0997-B383B2780E23}"/>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437A854A-FE3F-F8D5-28E9-943CF16DFFA1}"/>
              </a:ext>
            </a:extLst>
          </p:cNvPr>
          <p:cNvPicPr>
            <a:picLocks noChangeAspect="1"/>
          </p:cNvPicPr>
          <p:nvPr/>
        </p:nvPicPr>
        <p:blipFill>
          <a:blip r:embed="rId2"/>
          <a:stretch>
            <a:fillRect/>
          </a:stretch>
        </p:blipFill>
        <p:spPr>
          <a:xfrm>
            <a:off x="-907" y="0"/>
            <a:ext cx="9145814" cy="5143500"/>
          </a:xfrm>
          <a:prstGeom prst="rect">
            <a:avLst/>
          </a:prstGeom>
        </p:spPr>
      </p:pic>
    </p:spTree>
    <p:extLst>
      <p:ext uri="{BB962C8B-B14F-4D97-AF65-F5344CB8AC3E}">
        <p14:creationId xmlns:p14="http://schemas.microsoft.com/office/powerpoint/2010/main" val="23484548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20770-3047-695E-D65C-B4C5EED5462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DC00CC3-765A-2689-60E8-4586C7F57B0D}"/>
              </a:ext>
            </a:extLst>
          </p:cNvPr>
          <p:cNvPicPr>
            <a:picLocks noChangeAspect="1"/>
          </p:cNvPicPr>
          <p:nvPr/>
        </p:nvPicPr>
        <p:blipFill>
          <a:blip r:embed="rId2"/>
          <a:stretch>
            <a:fillRect/>
          </a:stretch>
        </p:blipFill>
        <p:spPr>
          <a:xfrm>
            <a:off x="26126" y="13062"/>
            <a:ext cx="9144000" cy="5143501"/>
          </a:xfrm>
          <a:prstGeom prst="rect">
            <a:avLst/>
          </a:prstGeom>
        </p:spPr>
      </p:pic>
      <p:pic>
        <p:nvPicPr>
          <p:cNvPr id="10" name="Picture 9">
            <a:extLst>
              <a:ext uri="{FF2B5EF4-FFF2-40B4-BE49-F238E27FC236}">
                <a16:creationId xmlns:a16="http://schemas.microsoft.com/office/drawing/2014/main" id="{70F8E8E3-B9C5-DAA5-B874-97084B038702}"/>
              </a:ext>
            </a:extLst>
          </p:cNvPr>
          <p:cNvPicPr>
            <a:picLocks noChangeAspect="1"/>
          </p:cNvPicPr>
          <p:nvPr/>
        </p:nvPicPr>
        <p:blipFill>
          <a:blip r:embed="rId3"/>
          <a:stretch>
            <a:fillRect/>
          </a:stretch>
        </p:blipFill>
        <p:spPr>
          <a:xfrm>
            <a:off x="397566" y="484533"/>
            <a:ext cx="8348868" cy="4174434"/>
          </a:xfrm>
          <a:prstGeom prst="rect">
            <a:avLst/>
          </a:prstGeom>
        </p:spPr>
      </p:pic>
    </p:spTree>
    <p:extLst>
      <p:ext uri="{BB962C8B-B14F-4D97-AF65-F5344CB8AC3E}">
        <p14:creationId xmlns:p14="http://schemas.microsoft.com/office/powerpoint/2010/main" val="3601947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9060A-A3A8-66A7-B2D6-EC9B56818FA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19995E2-0EE7-1B42-7133-3F52F7F3D4A9}"/>
              </a:ext>
            </a:extLst>
          </p:cNvPr>
          <p:cNvPicPr>
            <a:picLocks noChangeAspect="1"/>
          </p:cNvPicPr>
          <p:nvPr/>
        </p:nvPicPr>
        <p:blipFill>
          <a:blip r:embed="rId2"/>
          <a:stretch>
            <a:fillRect/>
          </a:stretch>
        </p:blipFill>
        <p:spPr>
          <a:xfrm>
            <a:off x="26126" y="13062"/>
            <a:ext cx="9144000" cy="5143501"/>
          </a:xfrm>
          <a:prstGeom prst="rect">
            <a:avLst/>
          </a:prstGeom>
        </p:spPr>
      </p:pic>
      <p:sp>
        <p:nvSpPr>
          <p:cNvPr id="2" name="Title 1">
            <a:extLst>
              <a:ext uri="{FF2B5EF4-FFF2-40B4-BE49-F238E27FC236}">
                <a16:creationId xmlns:a16="http://schemas.microsoft.com/office/drawing/2014/main" id="{269B0209-8EE4-B79A-B82A-C9FE8C54A050}"/>
              </a:ext>
            </a:extLst>
          </p:cNvPr>
          <p:cNvSpPr>
            <a:spLocks noGrp="1"/>
          </p:cNvSpPr>
          <p:nvPr>
            <p:ph type="title"/>
          </p:nvPr>
        </p:nvSpPr>
        <p:spPr>
          <a:xfrm>
            <a:off x="581114" y="609600"/>
            <a:ext cx="7981771" cy="4023360"/>
          </a:xfrm>
        </p:spPr>
        <p:txBody>
          <a:bodyPr>
            <a:noAutofit/>
          </a:bodyPr>
          <a:lstStyle/>
          <a:p>
            <a:pPr indent="228600" algn="l"/>
            <a:r>
              <a:rPr lang="en-CA" sz="1800" kern="100" dirty="0">
                <a:effectLst/>
                <a:latin typeface="+mn-lt"/>
                <a:ea typeface="Calibri" panose="020F0502020204030204" pitchFamily="34" charset="0"/>
                <a:cs typeface="Times New Roman" panose="02020603050405020304" pitchFamily="18" charset="0"/>
              </a:rPr>
              <a:t>Assignment descriptions: </a:t>
            </a:r>
          </a:p>
        </p:txBody>
      </p:sp>
    </p:spTree>
    <p:extLst>
      <p:ext uri="{BB962C8B-B14F-4D97-AF65-F5344CB8AC3E}">
        <p14:creationId xmlns:p14="http://schemas.microsoft.com/office/powerpoint/2010/main" val="33848491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B379A-8B7B-43C6-CA72-D921B988AAB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1BEA3CA-AC97-E623-A20B-391E326029A0}"/>
              </a:ext>
            </a:extLst>
          </p:cNvPr>
          <p:cNvPicPr>
            <a:picLocks noChangeAspect="1"/>
          </p:cNvPicPr>
          <p:nvPr/>
        </p:nvPicPr>
        <p:blipFill>
          <a:blip r:embed="rId2"/>
          <a:stretch>
            <a:fillRect/>
          </a:stretch>
        </p:blipFill>
        <p:spPr>
          <a:xfrm>
            <a:off x="26126" y="13062"/>
            <a:ext cx="9144000" cy="5143501"/>
          </a:xfrm>
          <a:prstGeom prst="rect">
            <a:avLst/>
          </a:prstGeom>
        </p:spPr>
      </p:pic>
      <p:sp>
        <p:nvSpPr>
          <p:cNvPr id="2" name="Title 1">
            <a:extLst>
              <a:ext uri="{FF2B5EF4-FFF2-40B4-BE49-F238E27FC236}">
                <a16:creationId xmlns:a16="http://schemas.microsoft.com/office/drawing/2014/main" id="{9D864E2C-F186-3874-1E21-A9BBAD2E1AD7}"/>
              </a:ext>
            </a:extLst>
          </p:cNvPr>
          <p:cNvSpPr>
            <a:spLocks noGrp="1"/>
          </p:cNvSpPr>
          <p:nvPr>
            <p:ph type="title"/>
          </p:nvPr>
        </p:nvSpPr>
        <p:spPr>
          <a:xfrm>
            <a:off x="581114" y="609600"/>
            <a:ext cx="7981771" cy="4023360"/>
          </a:xfrm>
        </p:spPr>
        <p:txBody>
          <a:bodyPr>
            <a:noAutofit/>
          </a:bodyPr>
          <a:lstStyle/>
          <a:p>
            <a:pPr algn="l"/>
            <a:r>
              <a:rPr lang="en-CA" sz="2400" kern="100" dirty="0">
                <a:effectLst/>
                <a:latin typeface="+mn-lt"/>
                <a:ea typeface="Calibri" panose="020F0502020204030204" pitchFamily="34" charset="0"/>
                <a:cs typeface="Times New Roman" panose="02020603050405020304" pitchFamily="18" charset="0"/>
              </a:rPr>
              <a:t>Benefits: </a:t>
            </a:r>
            <a:br>
              <a:rPr lang="en-CA" sz="2400" kern="100" dirty="0">
                <a:effectLst/>
                <a:latin typeface="+mn-lt"/>
                <a:ea typeface="Calibri" panose="020F0502020204030204" pitchFamily="34" charset="0"/>
                <a:cs typeface="Times New Roman" panose="02020603050405020304" pitchFamily="18" charset="0"/>
              </a:rPr>
            </a:br>
            <a:r>
              <a:rPr lang="en-CA" sz="2400" b="0" kern="100" dirty="0">
                <a:effectLst/>
                <a:latin typeface="+mn-lt"/>
                <a:ea typeface="Calibri" panose="020F0502020204030204" pitchFamily="34" charset="0"/>
                <a:cs typeface="Times New Roman" panose="02020603050405020304" pitchFamily="18" charset="0"/>
              </a:rPr>
              <a:t>- Made previous improvements to the course much more legible; </a:t>
            </a:r>
            <a:br>
              <a:rPr lang="en-CA" sz="2400" b="0" kern="100" dirty="0">
                <a:effectLst/>
                <a:latin typeface="+mn-lt"/>
                <a:ea typeface="Calibri" panose="020F0502020204030204" pitchFamily="34" charset="0"/>
                <a:cs typeface="Times New Roman" panose="02020603050405020304" pitchFamily="18" charset="0"/>
              </a:rPr>
            </a:br>
            <a:r>
              <a:rPr lang="en-CA" sz="2400" b="0" kern="100" dirty="0">
                <a:effectLst/>
                <a:latin typeface="+mn-lt"/>
                <a:ea typeface="Calibri" panose="020F0502020204030204" pitchFamily="34" charset="0"/>
                <a:cs typeface="Times New Roman" panose="02020603050405020304" pitchFamily="18" charset="0"/>
              </a:rPr>
              <a:t>- Students produced exemplary work; </a:t>
            </a:r>
            <a:br>
              <a:rPr lang="en-CA" sz="2400" b="0" kern="100" dirty="0">
                <a:effectLst/>
                <a:latin typeface="+mn-lt"/>
                <a:ea typeface="Calibri" panose="020F0502020204030204" pitchFamily="34" charset="0"/>
                <a:cs typeface="Times New Roman" panose="02020603050405020304" pitchFamily="18" charset="0"/>
              </a:rPr>
            </a:br>
            <a:r>
              <a:rPr lang="en-CA" sz="2400" b="0" kern="100" dirty="0">
                <a:effectLst/>
                <a:latin typeface="+mn-lt"/>
                <a:ea typeface="Calibri" panose="020F0502020204030204" pitchFamily="34" charset="0"/>
                <a:cs typeface="Times New Roman" panose="02020603050405020304" pitchFamily="18" charset="0"/>
              </a:rPr>
              <a:t>- Reduced my grading time (or at least </a:t>
            </a:r>
            <a:r>
              <a:rPr lang="en-CA" sz="2400" b="0" i="1" kern="100" dirty="0">
                <a:effectLst/>
                <a:latin typeface="+mn-lt"/>
                <a:ea typeface="Calibri" panose="020F0502020204030204" pitchFamily="34" charset="0"/>
                <a:cs typeface="Times New Roman" panose="02020603050405020304" pitchFamily="18" charset="0"/>
              </a:rPr>
              <a:t>felt</a:t>
            </a:r>
            <a:r>
              <a:rPr lang="en-CA" sz="2400" b="0" kern="100" dirty="0">
                <a:effectLst/>
                <a:latin typeface="+mn-lt"/>
                <a:ea typeface="Calibri" panose="020F0502020204030204" pitchFamily="34" charset="0"/>
                <a:cs typeface="Times New Roman" panose="02020603050405020304" pitchFamily="18" charset="0"/>
              </a:rPr>
              <a:t> like it </a:t>
            </a:r>
            <a:r>
              <a:rPr lang="en-CA" sz="2400" b="0" kern="100" dirty="0">
                <a:latin typeface="+mn-lt"/>
                <a:ea typeface="Calibri" panose="020F0502020204030204" pitchFamily="34" charset="0"/>
                <a:cs typeface="Times New Roman" panose="02020603050405020304" pitchFamily="18" charset="0"/>
              </a:rPr>
              <a:t>did); </a:t>
            </a:r>
            <a:br>
              <a:rPr lang="en-CA" sz="2400" b="0" kern="100" dirty="0">
                <a:latin typeface="+mn-lt"/>
                <a:ea typeface="Calibri" panose="020F0502020204030204" pitchFamily="34" charset="0"/>
                <a:cs typeface="Times New Roman" panose="02020603050405020304" pitchFamily="18" charset="0"/>
              </a:rPr>
            </a:br>
            <a:r>
              <a:rPr lang="en-CA" sz="2400" b="0" kern="100" dirty="0">
                <a:latin typeface="+mn-lt"/>
                <a:ea typeface="Calibri" panose="020F0502020204030204" pitchFamily="34" charset="0"/>
                <a:cs typeface="Times New Roman" panose="02020603050405020304" pitchFamily="18" charset="0"/>
              </a:rPr>
              <a:t>- Challenged me to think carefully and clearly about concepts like scope, which are especially important in project-based and non-written work; </a:t>
            </a:r>
            <a:br>
              <a:rPr lang="en-CA" sz="2400" b="0" kern="100" dirty="0">
                <a:latin typeface="+mn-lt"/>
                <a:ea typeface="Calibri" panose="020F0502020204030204" pitchFamily="34" charset="0"/>
                <a:cs typeface="Times New Roman" panose="02020603050405020304" pitchFamily="18" charset="0"/>
              </a:rPr>
            </a:br>
            <a:r>
              <a:rPr lang="en-CA" sz="2400" b="0" kern="100" dirty="0">
                <a:latin typeface="+mn-lt"/>
                <a:ea typeface="Calibri" panose="020F0502020204030204" pitchFamily="34" charset="0"/>
                <a:cs typeface="Times New Roman" panose="02020603050405020304" pitchFamily="18" charset="0"/>
              </a:rPr>
              <a:t>- Made me a much more intellectually generous instructor.</a:t>
            </a:r>
            <a:endParaRPr lang="en-CA" sz="2400" b="0" kern="100" dirty="0">
              <a:effectLst/>
              <a:latin typeface="+mn-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82509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DE4A2-E275-05B0-FE62-91137F70389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8F98EA6-75D3-9708-F96B-8380E57FCA9E}"/>
              </a:ext>
            </a:extLst>
          </p:cNvPr>
          <p:cNvPicPr>
            <a:picLocks noChangeAspect="1"/>
          </p:cNvPicPr>
          <p:nvPr/>
        </p:nvPicPr>
        <p:blipFill>
          <a:blip r:embed="rId2"/>
          <a:stretch>
            <a:fillRect/>
          </a:stretch>
        </p:blipFill>
        <p:spPr>
          <a:xfrm>
            <a:off x="26126" y="13062"/>
            <a:ext cx="9144000" cy="5143501"/>
          </a:xfrm>
          <a:prstGeom prst="rect">
            <a:avLst/>
          </a:prstGeom>
        </p:spPr>
      </p:pic>
      <p:sp>
        <p:nvSpPr>
          <p:cNvPr id="2" name="Title 1">
            <a:extLst>
              <a:ext uri="{FF2B5EF4-FFF2-40B4-BE49-F238E27FC236}">
                <a16:creationId xmlns:a16="http://schemas.microsoft.com/office/drawing/2014/main" id="{2137D199-F8C7-C347-5472-590960C9DF84}"/>
              </a:ext>
            </a:extLst>
          </p:cNvPr>
          <p:cNvSpPr>
            <a:spLocks noGrp="1"/>
          </p:cNvSpPr>
          <p:nvPr>
            <p:ph type="title"/>
          </p:nvPr>
        </p:nvSpPr>
        <p:spPr>
          <a:xfrm>
            <a:off x="581114" y="609600"/>
            <a:ext cx="7981771" cy="4023360"/>
          </a:xfrm>
        </p:spPr>
        <p:txBody>
          <a:bodyPr>
            <a:noAutofit/>
          </a:bodyPr>
          <a:lstStyle/>
          <a:p>
            <a:pPr algn="l"/>
            <a:r>
              <a:rPr lang="en-CA" sz="2400" kern="100" dirty="0">
                <a:effectLst/>
                <a:latin typeface="+mn-lt"/>
                <a:ea typeface="Calibri" panose="020F0502020204030204" pitchFamily="34" charset="0"/>
                <a:cs typeface="Times New Roman" panose="02020603050405020304" pitchFamily="18" charset="0"/>
              </a:rPr>
              <a:t>Limitations/Things that need work: </a:t>
            </a:r>
            <a:br>
              <a:rPr lang="en-CA" sz="2400" b="0" kern="100" dirty="0">
                <a:effectLst/>
                <a:latin typeface="+mn-lt"/>
                <a:ea typeface="Calibri" panose="020F0502020204030204" pitchFamily="34" charset="0"/>
                <a:cs typeface="Times New Roman" panose="02020603050405020304" pitchFamily="18" charset="0"/>
              </a:rPr>
            </a:br>
            <a:r>
              <a:rPr lang="en-CA" sz="2400" b="0" kern="100" dirty="0">
                <a:effectLst/>
                <a:latin typeface="+mn-lt"/>
                <a:ea typeface="Calibri" panose="020F0502020204030204" pitchFamily="34" charset="0"/>
                <a:cs typeface="Times New Roman" panose="02020603050405020304" pitchFamily="18" charset="0"/>
              </a:rPr>
              <a:t>- I chose to retain an aspect of evaluation; </a:t>
            </a:r>
            <a:br>
              <a:rPr lang="en-CA" sz="2400" b="0" kern="100" dirty="0">
                <a:effectLst/>
                <a:latin typeface="+mn-lt"/>
                <a:ea typeface="Calibri" panose="020F0502020204030204" pitchFamily="34" charset="0"/>
                <a:cs typeface="Times New Roman" panose="02020603050405020304" pitchFamily="18" charset="0"/>
              </a:rPr>
            </a:br>
            <a:r>
              <a:rPr lang="en-CA" sz="2400" b="0" kern="100" dirty="0">
                <a:effectLst/>
                <a:latin typeface="+mn-lt"/>
                <a:ea typeface="Calibri" panose="020F0502020204030204" pitchFamily="34" charset="0"/>
                <a:cs typeface="Times New Roman" panose="02020603050405020304" pitchFamily="18" charset="0"/>
              </a:rPr>
              <a:t>- About the same number of students failed the course, but the course median was higher; </a:t>
            </a:r>
            <a:br>
              <a:rPr lang="en-CA" sz="2400" b="0" kern="100" dirty="0">
                <a:effectLst/>
                <a:latin typeface="+mn-lt"/>
                <a:ea typeface="Calibri" panose="020F0502020204030204" pitchFamily="34" charset="0"/>
                <a:cs typeface="Times New Roman" panose="02020603050405020304" pitchFamily="18" charset="0"/>
              </a:rPr>
            </a:br>
            <a:r>
              <a:rPr lang="en-CA" sz="2400" b="0" kern="100" dirty="0">
                <a:effectLst/>
                <a:latin typeface="+mn-lt"/>
                <a:ea typeface="Calibri" panose="020F0502020204030204" pitchFamily="34" charset="0"/>
                <a:cs typeface="Times New Roman" panose="02020603050405020304" pitchFamily="18" charset="0"/>
              </a:rPr>
              <a:t>- Easy for students to move </a:t>
            </a:r>
            <a:r>
              <a:rPr lang="en-CA" sz="2400" b="0" i="1" kern="100" dirty="0">
                <a:effectLst/>
                <a:latin typeface="+mn-lt"/>
                <a:ea typeface="Calibri" panose="020F0502020204030204" pitchFamily="34" charset="0"/>
                <a:cs typeface="Times New Roman" panose="02020603050405020304" pitchFamily="18" charset="0"/>
              </a:rPr>
              <a:t>down</a:t>
            </a:r>
            <a:r>
              <a:rPr lang="en-CA" sz="2400" b="0" kern="100" dirty="0">
                <a:effectLst/>
                <a:latin typeface="+mn-lt"/>
                <a:ea typeface="Calibri" panose="020F0502020204030204" pitchFamily="34" charset="0"/>
                <a:cs typeface="Times New Roman" panose="02020603050405020304" pitchFamily="18" charset="0"/>
              </a:rPr>
              <a:t> a grade, but not to move </a:t>
            </a:r>
            <a:r>
              <a:rPr lang="en-CA" sz="2400" b="0" i="1" kern="100" dirty="0">
                <a:effectLst/>
                <a:latin typeface="+mn-lt"/>
                <a:ea typeface="Calibri" panose="020F0502020204030204" pitchFamily="34" charset="0"/>
                <a:cs typeface="Times New Roman" panose="02020603050405020304" pitchFamily="18" charset="0"/>
              </a:rPr>
              <a:t>up</a:t>
            </a:r>
            <a:r>
              <a:rPr lang="en-CA" sz="2400" b="0" kern="100" dirty="0">
                <a:effectLst/>
                <a:latin typeface="+mn-lt"/>
                <a:ea typeface="Calibri" panose="020F0502020204030204" pitchFamily="34" charset="0"/>
                <a:cs typeface="Times New Roman" panose="02020603050405020304" pitchFamily="18" charset="0"/>
              </a:rPr>
              <a:t> a grade; </a:t>
            </a:r>
            <a:br>
              <a:rPr lang="en-CA" sz="2400" b="0" kern="100" dirty="0">
                <a:effectLst/>
                <a:latin typeface="+mn-lt"/>
                <a:ea typeface="Calibri" panose="020F0502020204030204" pitchFamily="34" charset="0"/>
                <a:cs typeface="Times New Roman" panose="02020603050405020304" pitchFamily="18" charset="0"/>
              </a:rPr>
            </a:br>
            <a:r>
              <a:rPr lang="en-CA" sz="2400" b="0" kern="100" dirty="0">
                <a:effectLst/>
                <a:latin typeface="+mn-lt"/>
                <a:ea typeface="Calibri" panose="020F0502020204030204" pitchFamily="34" charset="0"/>
                <a:cs typeface="Times New Roman" panose="02020603050405020304" pitchFamily="18" charset="0"/>
              </a:rPr>
              <a:t>- Labour still conforms to structures of inequality. </a:t>
            </a:r>
          </a:p>
        </p:txBody>
      </p:sp>
    </p:spTree>
    <p:extLst>
      <p:ext uri="{BB962C8B-B14F-4D97-AF65-F5344CB8AC3E}">
        <p14:creationId xmlns:p14="http://schemas.microsoft.com/office/powerpoint/2010/main" val="3226577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C3C84-8BA9-9071-E187-89E8C04099DF}"/>
            </a:ext>
          </a:extLst>
        </p:cNvPr>
        <p:cNvGrpSpPr/>
        <p:nvPr/>
      </p:nvGrpSpPr>
      <p:grpSpPr>
        <a:xfrm>
          <a:off x="0" y="0"/>
          <a:ext cx="0" cy="0"/>
          <a:chOff x="0" y="0"/>
          <a:chExt cx="0" cy="0"/>
        </a:xfrm>
      </p:grpSpPr>
    </p:spTree>
    <p:extLst>
      <p:ext uri="{BB962C8B-B14F-4D97-AF65-F5344CB8AC3E}">
        <p14:creationId xmlns:p14="http://schemas.microsoft.com/office/powerpoint/2010/main" val="6672227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C021C8-87F3-606B-F13A-6698598932A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1634349-59AC-6393-68CA-23FDFCE62B31}"/>
              </a:ext>
            </a:extLst>
          </p:cNvPr>
          <p:cNvSpPr txBox="1"/>
          <p:nvPr/>
        </p:nvSpPr>
        <p:spPr>
          <a:xfrm>
            <a:off x="1840532" y="1663809"/>
            <a:ext cx="5462935" cy="1815882"/>
          </a:xfrm>
          <a:prstGeom prst="rect">
            <a:avLst/>
          </a:prstGeom>
          <a:noFill/>
        </p:spPr>
        <p:txBody>
          <a:bodyPr wrap="square" rtlCol="0">
            <a:spAutoFit/>
          </a:bodyPr>
          <a:lstStyle/>
          <a:p>
            <a:r>
              <a:rPr lang="en-CA" sz="2800" b="1" dirty="0">
                <a:latin typeface="FUTURA MEDIUM" panose="020B0602020204020303" pitchFamily="34" charset="-79"/>
                <a:cs typeface="FUTURA MEDIUM" panose="020B0602020204020303" pitchFamily="34" charset="-79"/>
              </a:rPr>
              <a:t>Options: </a:t>
            </a:r>
            <a:endParaRPr lang="en-CA" sz="2800" dirty="0">
              <a:latin typeface="Futura Medium" panose="020B0602020204020303" pitchFamily="34" charset="-79"/>
              <a:cs typeface="Futura Medium" panose="020B0602020204020303" pitchFamily="34" charset="-79"/>
            </a:endParaRPr>
          </a:p>
          <a:p>
            <a:pPr marL="457200" indent="-457200">
              <a:buAutoNum type="arabicPeriod"/>
            </a:pPr>
            <a:r>
              <a:rPr lang="en-CA" sz="2800" dirty="0">
                <a:latin typeface="Futura Medium" panose="020B0602020204020303" pitchFamily="34" charset="-79"/>
                <a:cs typeface="Futura Medium" panose="020B0602020204020303" pitchFamily="34" charset="-79"/>
              </a:rPr>
              <a:t>Discussion </a:t>
            </a:r>
          </a:p>
          <a:p>
            <a:pPr marL="457200" indent="-457200">
              <a:buAutoNum type="arabicPeriod"/>
            </a:pPr>
            <a:r>
              <a:rPr lang="en-CA" sz="2800" dirty="0">
                <a:latin typeface="Futura Medium" panose="020B0602020204020303" pitchFamily="34" charset="-79"/>
                <a:cs typeface="Futura Medium" panose="020B0602020204020303" pitchFamily="34" charset="-79"/>
              </a:rPr>
              <a:t>Prompts </a:t>
            </a:r>
            <a:r>
              <a:rPr lang="en-CA" sz="2800" dirty="0">
                <a:latin typeface="Futura Medium" panose="020B0602020204020303" pitchFamily="34" charset="-79"/>
                <a:cs typeface="Futura Medium" panose="020B0602020204020303" pitchFamily="34" charset="-79"/>
              </a:rPr>
              <a:t>for contract grading worksheet</a:t>
            </a:r>
            <a:endParaRPr lang="en-US" sz="2800"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42571411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21"/>
        <p:cNvGrpSpPr/>
        <p:nvPr/>
      </p:nvGrpSpPr>
      <p:grpSpPr>
        <a:xfrm>
          <a:off x="0" y="0"/>
          <a:ext cx="0" cy="0"/>
          <a:chOff x="0" y="0"/>
          <a:chExt cx="0" cy="0"/>
        </a:xfrm>
      </p:grpSpPr>
      <p:sp>
        <p:nvSpPr>
          <p:cNvPr id="122" name="Google Shape;122;p24"/>
          <p:cNvSpPr txBox="1"/>
          <p:nvPr/>
        </p:nvSpPr>
        <p:spPr>
          <a:xfrm>
            <a:off x="430225" y="429581"/>
            <a:ext cx="5184000" cy="196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600" b="1" cap="all" dirty="0">
                <a:solidFill>
                  <a:srgbClr val="FFFFFF"/>
                </a:solidFill>
                <a:latin typeface="+mj-lt"/>
                <a:ea typeface="Helvetica Neue"/>
                <a:cs typeface="Helvetica Neue"/>
                <a:sym typeface="Helvetica Neue"/>
              </a:rPr>
              <a:t>THANK</a:t>
            </a:r>
            <a:r>
              <a:rPr lang="en" sz="9600" b="1" cap="all" dirty="0">
                <a:solidFill>
                  <a:srgbClr val="FFFFFF"/>
                </a:solidFill>
                <a:latin typeface="Helvetica Neue"/>
                <a:ea typeface="Helvetica Neue"/>
                <a:cs typeface="Helvetica Neue"/>
                <a:sym typeface="Helvetica Neue"/>
              </a:rPr>
              <a:t> YOU</a:t>
            </a:r>
            <a:endParaRPr sz="9600" b="1" cap="all" dirty="0">
              <a:solidFill>
                <a:srgbClr val="FFFFFF"/>
              </a:solidFill>
              <a:latin typeface="Helvetica Neue"/>
              <a:ea typeface="Helvetica Neue"/>
              <a:cs typeface="Helvetica Neue"/>
              <a:sym typeface="Helvetica Neue"/>
            </a:endParaRPr>
          </a:p>
        </p:txBody>
      </p:sp>
      <p:pic>
        <p:nvPicPr>
          <p:cNvPr id="123" name="Google Shape;123;p24"/>
          <p:cNvPicPr preferRelativeResize="0"/>
          <p:nvPr/>
        </p:nvPicPr>
        <p:blipFill>
          <a:blip r:embed="rId4">
            <a:alphaModFix/>
          </a:blip>
          <a:stretch>
            <a:fillRect/>
          </a:stretch>
        </p:blipFill>
        <p:spPr>
          <a:xfrm>
            <a:off x="1982544" y="4567431"/>
            <a:ext cx="3685669" cy="443550"/>
          </a:xfrm>
          <a:prstGeom prst="rect">
            <a:avLst/>
          </a:prstGeom>
          <a:noFill/>
          <a:ln>
            <a:noFill/>
          </a:ln>
        </p:spPr>
      </p:pic>
      <p:pic>
        <p:nvPicPr>
          <p:cNvPr id="124" name="Google Shape;124;p24"/>
          <p:cNvPicPr preferRelativeResize="0"/>
          <p:nvPr/>
        </p:nvPicPr>
        <p:blipFill>
          <a:blip r:embed="rId5">
            <a:alphaModFix/>
          </a:blip>
          <a:stretch>
            <a:fillRect/>
          </a:stretch>
        </p:blipFill>
        <p:spPr>
          <a:xfrm>
            <a:off x="230200" y="4380619"/>
            <a:ext cx="1594722" cy="373600"/>
          </a:xfrm>
          <a:prstGeom prst="rect">
            <a:avLst/>
          </a:prstGeom>
          <a:noFill/>
          <a:ln>
            <a:noFill/>
          </a:ln>
        </p:spPr>
      </p:pic>
      <p:pic>
        <p:nvPicPr>
          <p:cNvPr id="125" name="Google Shape;125;p24"/>
          <p:cNvPicPr preferRelativeResize="0"/>
          <p:nvPr/>
        </p:nvPicPr>
        <p:blipFill>
          <a:blip r:embed="rId6">
            <a:alphaModFix/>
          </a:blip>
          <a:stretch>
            <a:fillRect/>
          </a:stretch>
        </p:blipFill>
        <p:spPr>
          <a:xfrm>
            <a:off x="1935281" y="4158831"/>
            <a:ext cx="1852625" cy="336350"/>
          </a:xfrm>
          <a:prstGeom prst="rect">
            <a:avLst/>
          </a:prstGeom>
          <a:noFill/>
          <a:ln>
            <a:noFill/>
          </a:ln>
        </p:spPr>
      </p:pic>
      <p:pic>
        <p:nvPicPr>
          <p:cNvPr id="126" name="Google Shape;126;p24"/>
          <p:cNvPicPr preferRelativeResize="0"/>
          <p:nvPr/>
        </p:nvPicPr>
        <p:blipFill>
          <a:blip r:embed="rId7">
            <a:alphaModFix/>
          </a:blip>
          <a:stretch>
            <a:fillRect/>
          </a:stretch>
        </p:blipFill>
        <p:spPr>
          <a:xfrm>
            <a:off x="3787916" y="4158844"/>
            <a:ext cx="1920915" cy="408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0560FE-8813-2648-6759-BE40B28FFE6A}"/>
              </a:ext>
            </a:extLst>
          </p:cNvPr>
          <p:cNvSpPr txBox="1"/>
          <p:nvPr/>
        </p:nvSpPr>
        <p:spPr>
          <a:xfrm>
            <a:off x="2441051" y="1556087"/>
            <a:ext cx="4667416" cy="2246769"/>
          </a:xfrm>
          <a:prstGeom prst="rect">
            <a:avLst/>
          </a:prstGeom>
          <a:noFill/>
        </p:spPr>
        <p:txBody>
          <a:bodyPr wrap="square" rtlCol="0">
            <a:spAutoFit/>
          </a:bodyPr>
          <a:lstStyle/>
          <a:p>
            <a:r>
              <a:rPr lang="en-US" sz="2000" b="1" dirty="0">
                <a:latin typeface="FUTURA MEDIUM" panose="020B0602020204020303" pitchFamily="34" charset="-79"/>
                <a:cs typeface="FUTURA MEDIUM" panose="020B0602020204020303" pitchFamily="34" charset="-79"/>
              </a:rPr>
              <a:t>Contract Grading:</a:t>
            </a:r>
            <a:r>
              <a:rPr lang="en-US" sz="2000" dirty="0">
                <a:latin typeface="Futura Medium" panose="020B0602020204020303" pitchFamily="34" charset="-79"/>
                <a:cs typeface="Futura Medium" panose="020B0602020204020303" pitchFamily="34" charset="-79"/>
              </a:rPr>
              <a:t> an evaluation approach that </a:t>
            </a:r>
            <a:r>
              <a:rPr lang="en-CA" sz="2000" dirty="0">
                <a:effectLst/>
                <a:latin typeface="Futura Medium" panose="020B0602020204020303" pitchFamily="34" charset="-79"/>
                <a:ea typeface="Calibri" panose="020F0502020204030204" pitchFamily="34" charset="0"/>
                <a:cs typeface="Futura Medium" panose="020B0602020204020303" pitchFamily="34" charset="-79"/>
              </a:rPr>
              <a:t>stages a negotiation between instructor and students mediated through a ‘contract’ in which students choose which grade they will work towards within a range of options presented to them</a:t>
            </a:r>
            <a:r>
              <a:rPr lang="en-CA" sz="2000" dirty="0">
                <a:effectLst/>
                <a:latin typeface="Futura Medium" panose="020B0602020204020303" pitchFamily="34" charset="-79"/>
                <a:cs typeface="Futura Medium" panose="020B0602020204020303" pitchFamily="34" charset="-79"/>
              </a:rPr>
              <a:t> </a:t>
            </a:r>
            <a:endParaRPr lang="en-US" sz="2000"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1726449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17A6D-36C6-3089-9B65-758A3C063391}"/>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330B41FB-BAF7-8B49-064B-75390ABBBBDA}"/>
              </a:ext>
            </a:extLst>
          </p:cNvPr>
          <p:cNvPicPr>
            <a:picLocks noChangeAspect="1"/>
          </p:cNvPicPr>
          <p:nvPr/>
        </p:nvPicPr>
        <p:blipFill>
          <a:blip r:embed="rId2"/>
          <a:stretch>
            <a:fillRect/>
          </a:stretch>
        </p:blipFill>
        <p:spPr>
          <a:xfrm>
            <a:off x="180061" y="0"/>
            <a:ext cx="8783878" cy="5143500"/>
          </a:xfrm>
          <a:prstGeom prst="rect">
            <a:avLst/>
          </a:prstGeom>
        </p:spPr>
      </p:pic>
    </p:spTree>
    <p:extLst>
      <p:ext uri="{BB962C8B-B14F-4D97-AF65-F5344CB8AC3E}">
        <p14:creationId xmlns:p14="http://schemas.microsoft.com/office/powerpoint/2010/main" val="691788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ECABB-7B23-C91D-E8DD-2E804F995B5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5A82D1CC-34B1-5029-536F-287C47A5D51C}"/>
              </a:ext>
            </a:extLst>
          </p:cNvPr>
          <p:cNvPicPr>
            <a:picLocks noChangeAspect="1"/>
          </p:cNvPicPr>
          <p:nvPr/>
        </p:nvPicPr>
        <p:blipFill>
          <a:blip r:embed="rId2"/>
          <a:stretch>
            <a:fillRect/>
          </a:stretch>
        </p:blipFill>
        <p:spPr>
          <a:xfrm>
            <a:off x="180061" y="0"/>
            <a:ext cx="8783878" cy="5143500"/>
          </a:xfrm>
          <a:prstGeom prst="rect">
            <a:avLst/>
          </a:prstGeom>
        </p:spPr>
      </p:pic>
      <p:sp>
        <p:nvSpPr>
          <p:cNvPr id="3" name="TextBox 2">
            <a:extLst>
              <a:ext uri="{FF2B5EF4-FFF2-40B4-BE49-F238E27FC236}">
                <a16:creationId xmlns:a16="http://schemas.microsoft.com/office/drawing/2014/main" id="{B906CF3F-7593-0005-CDE5-B774E9C480D8}"/>
              </a:ext>
            </a:extLst>
          </p:cNvPr>
          <p:cNvSpPr txBox="1"/>
          <p:nvPr/>
        </p:nvSpPr>
        <p:spPr>
          <a:xfrm>
            <a:off x="695739" y="1133061"/>
            <a:ext cx="4166193" cy="3262432"/>
          </a:xfrm>
          <a:prstGeom prst="rect">
            <a:avLst/>
          </a:prstGeom>
          <a:solidFill>
            <a:schemeClr val="tx2"/>
          </a:solidFill>
        </p:spPr>
        <p:txBody>
          <a:bodyPr wrap="square" rtlCol="0">
            <a:spAutoFit/>
          </a:bodyPr>
          <a:lstStyle/>
          <a:p>
            <a:r>
              <a:rPr lang="en-CA" sz="2400" i="1" dirty="0">
                <a:effectLst/>
                <a:latin typeface="Futura Medium" panose="020B0602020204020303" pitchFamily="34" charset="-79"/>
                <a:ea typeface="Calibri" panose="020F0502020204030204" pitchFamily="34" charset="0"/>
                <a:cs typeface="Futura Medium" panose="020B0602020204020303" pitchFamily="34" charset="-79"/>
              </a:rPr>
              <a:t>Addresses computational methods for student-led humanities research, including visualizing, mapping, and encoding. No digital humanities or computing experience required.</a:t>
            </a:r>
            <a:endParaRPr lang="en-CA" sz="2400" dirty="0">
              <a:effectLst/>
              <a:latin typeface="Futura Medium" panose="020B0602020204020303" pitchFamily="34" charset="-79"/>
              <a:ea typeface="Calibri" panose="020F0502020204030204" pitchFamily="34" charset="0"/>
              <a:cs typeface="Futura Medium" panose="020B0602020204020303" pitchFamily="34" charset="-79"/>
            </a:endParaRPr>
          </a:p>
          <a:p>
            <a:endParaRPr lang="en-US" dirty="0"/>
          </a:p>
        </p:txBody>
      </p:sp>
    </p:spTree>
    <p:extLst>
      <p:ext uri="{BB962C8B-B14F-4D97-AF65-F5344CB8AC3E}">
        <p14:creationId xmlns:p14="http://schemas.microsoft.com/office/powerpoint/2010/main" val="3825256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E6450E-9FCB-A024-9453-B3521757F90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F5A8583-F4D1-ADE3-A23B-086FB47600AB}"/>
              </a:ext>
            </a:extLst>
          </p:cNvPr>
          <p:cNvSpPr txBox="1"/>
          <p:nvPr/>
        </p:nvSpPr>
        <p:spPr>
          <a:xfrm>
            <a:off x="2441051" y="1556087"/>
            <a:ext cx="4667416" cy="2246769"/>
          </a:xfrm>
          <a:prstGeom prst="rect">
            <a:avLst/>
          </a:prstGeom>
          <a:noFill/>
        </p:spPr>
        <p:txBody>
          <a:bodyPr wrap="square" rtlCol="0">
            <a:spAutoFit/>
          </a:bodyPr>
          <a:lstStyle/>
          <a:p>
            <a:r>
              <a:rPr lang="en-US" sz="2000" b="1" dirty="0">
                <a:latin typeface="FUTURA MEDIUM" panose="020B0602020204020303" pitchFamily="34" charset="-79"/>
                <a:cs typeface="FUTURA MEDIUM" panose="020B0602020204020303" pitchFamily="34" charset="-79"/>
              </a:rPr>
              <a:t>Contract Grading:</a:t>
            </a:r>
            <a:r>
              <a:rPr lang="en-US" sz="2000" dirty="0">
                <a:latin typeface="Futura Medium" panose="020B0602020204020303" pitchFamily="34" charset="-79"/>
                <a:cs typeface="Futura Medium" panose="020B0602020204020303" pitchFamily="34" charset="-79"/>
              </a:rPr>
              <a:t> an evaluation approach that </a:t>
            </a:r>
            <a:r>
              <a:rPr lang="en-CA" sz="2000" dirty="0">
                <a:effectLst/>
                <a:latin typeface="Futura Medium" panose="020B0602020204020303" pitchFamily="34" charset="-79"/>
                <a:ea typeface="Calibri" panose="020F0502020204030204" pitchFamily="34" charset="0"/>
                <a:cs typeface="Futura Medium" panose="020B0602020204020303" pitchFamily="34" charset="-79"/>
              </a:rPr>
              <a:t>stages a negotiation between instructor and students mediated through a ‘contract’ in which students choose which grade they will work towards within a range of options presented to them</a:t>
            </a:r>
            <a:r>
              <a:rPr lang="en-CA" sz="2000" dirty="0">
                <a:effectLst/>
                <a:latin typeface="Futura Medium" panose="020B0602020204020303" pitchFamily="34" charset="-79"/>
                <a:cs typeface="Futura Medium" panose="020B0602020204020303" pitchFamily="34" charset="-79"/>
              </a:rPr>
              <a:t> </a:t>
            </a:r>
            <a:endParaRPr lang="en-US" sz="2000"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496807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B8B9A-5F88-CBFA-10DA-9D1224D6000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A878F15-F96B-20B9-01AC-5A8B4685A3D2}"/>
              </a:ext>
            </a:extLst>
          </p:cNvPr>
          <p:cNvSpPr txBox="1"/>
          <p:nvPr/>
        </p:nvSpPr>
        <p:spPr>
          <a:xfrm>
            <a:off x="2441051" y="1140589"/>
            <a:ext cx="4667416" cy="2862322"/>
          </a:xfrm>
          <a:prstGeom prst="rect">
            <a:avLst/>
          </a:prstGeom>
          <a:noFill/>
        </p:spPr>
        <p:txBody>
          <a:bodyPr wrap="square" rtlCol="0">
            <a:spAutoFit/>
          </a:bodyPr>
          <a:lstStyle/>
          <a:p>
            <a:r>
              <a:rPr lang="en-US" sz="2000" b="1" dirty="0">
                <a:latin typeface="FUTURA MEDIUM" panose="020B0602020204020303" pitchFamily="34" charset="-79"/>
                <a:cs typeface="FUTURA MEDIUM" panose="020B0602020204020303" pitchFamily="34" charset="-79"/>
              </a:rPr>
              <a:t>Assumptions:</a:t>
            </a:r>
            <a:r>
              <a:rPr lang="en-US" sz="2000" dirty="0">
                <a:latin typeface="Futura Medium" panose="020B0602020204020303" pitchFamily="34" charset="-79"/>
                <a:cs typeface="Futura Medium" panose="020B0602020204020303" pitchFamily="34" charset="-79"/>
              </a:rPr>
              <a:t> </a:t>
            </a:r>
          </a:p>
          <a:p>
            <a:pPr marL="285750" indent="-285750">
              <a:buFont typeface="Arial" panose="020B0604020202020204" pitchFamily="34" charset="0"/>
              <a:buChar char="•"/>
            </a:pPr>
            <a:r>
              <a:rPr lang="en-US" sz="2000" dirty="0">
                <a:latin typeface="Futura Medium" panose="020B0602020204020303" pitchFamily="34" charset="-79"/>
                <a:cs typeface="Futura Medium" panose="020B0602020204020303" pitchFamily="34" charset="-79"/>
              </a:rPr>
              <a:t>Students complete all work to a passable level, and revise if assignments are not passable</a:t>
            </a:r>
          </a:p>
          <a:p>
            <a:pPr marL="285750" indent="-285750">
              <a:buFont typeface="Arial" panose="020B0604020202020204" pitchFamily="34" charset="0"/>
              <a:buChar char="•"/>
            </a:pPr>
            <a:r>
              <a:rPr lang="en-US" sz="2000" dirty="0">
                <a:latin typeface="Futura Medium" panose="020B0602020204020303" pitchFamily="34" charset="-79"/>
                <a:cs typeface="Futura Medium" panose="020B0602020204020303" pitchFamily="34" charset="-79"/>
              </a:rPr>
              <a:t>Usually higher grades entail more </a:t>
            </a:r>
            <a:r>
              <a:rPr lang="en-US" sz="2000" dirty="0" err="1">
                <a:latin typeface="Futura Medium" panose="020B0602020204020303" pitchFamily="34" charset="-79"/>
                <a:cs typeface="Futura Medium" panose="020B0602020204020303" pitchFamily="34" charset="-79"/>
              </a:rPr>
              <a:t>labour</a:t>
            </a:r>
            <a:r>
              <a:rPr lang="en-US" sz="2000" dirty="0">
                <a:latin typeface="Futura Medium" panose="020B0602020204020303" pitchFamily="34" charset="-79"/>
                <a:cs typeface="Futura Medium" panose="020B0602020204020303" pitchFamily="34" charset="-79"/>
              </a:rPr>
              <a:t> or volume on the part of students</a:t>
            </a:r>
          </a:p>
          <a:p>
            <a:pPr marL="285750" indent="-285750">
              <a:buFont typeface="Arial" panose="020B0604020202020204" pitchFamily="34" charset="0"/>
              <a:buChar char="•"/>
            </a:pPr>
            <a:r>
              <a:rPr lang="en-US" sz="2000" dirty="0">
                <a:latin typeface="Futura Medium" panose="020B0602020204020303" pitchFamily="34" charset="-79"/>
                <a:cs typeface="Futura Medium" panose="020B0602020204020303" pitchFamily="34" charset="-79"/>
              </a:rPr>
              <a:t>A grade has neutral value  </a:t>
            </a:r>
            <a:r>
              <a:rPr lang="en-US" sz="2000" b="1" dirty="0">
                <a:latin typeface="Futura Medium" panose="020B0602020204020303" pitchFamily="34" charset="-79"/>
                <a:cs typeface="Futura Medium" panose="020B0602020204020303" pitchFamily="34" charset="-79"/>
              </a:rPr>
              <a:t>OR</a:t>
            </a:r>
          </a:p>
          <a:p>
            <a:pPr marL="285750" indent="-285750">
              <a:buFont typeface="Arial" panose="020B0604020202020204" pitchFamily="34" charset="0"/>
              <a:buChar char="•"/>
            </a:pPr>
            <a:r>
              <a:rPr lang="en-US" sz="2000" dirty="0">
                <a:latin typeface="Futura Medium" panose="020B0602020204020303" pitchFamily="34" charset="-79"/>
                <a:cs typeface="Futura Medium" panose="020B0602020204020303" pitchFamily="34" charset="-79"/>
              </a:rPr>
              <a:t>Grades interfere with learning</a:t>
            </a:r>
          </a:p>
        </p:txBody>
      </p:sp>
    </p:spTree>
    <p:extLst>
      <p:ext uri="{BB962C8B-B14F-4D97-AF65-F5344CB8AC3E}">
        <p14:creationId xmlns:p14="http://schemas.microsoft.com/office/powerpoint/2010/main" val="2615963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B332AB-E9AC-F195-A63F-99B3E551DB65}"/>
              </a:ext>
            </a:extLst>
          </p:cNvPr>
          <p:cNvPicPr>
            <a:picLocks noChangeAspect="1"/>
          </p:cNvPicPr>
          <p:nvPr/>
        </p:nvPicPr>
        <p:blipFill>
          <a:blip r:embed="rId2"/>
          <a:stretch>
            <a:fillRect/>
          </a:stretch>
        </p:blipFill>
        <p:spPr>
          <a:xfrm>
            <a:off x="26126" y="13062"/>
            <a:ext cx="9144000" cy="5143501"/>
          </a:xfrm>
          <a:prstGeom prst="rect">
            <a:avLst/>
          </a:prstGeom>
        </p:spPr>
      </p:pic>
      <p:sp>
        <p:nvSpPr>
          <p:cNvPr id="2" name="Title 1">
            <a:extLst>
              <a:ext uri="{FF2B5EF4-FFF2-40B4-BE49-F238E27FC236}">
                <a16:creationId xmlns:a16="http://schemas.microsoft.com/office/drawing/2014/main" id="{91A76987-CA72-6FC5-639B-B8985F44424F}"/>
              </a:ext>
            </a:extLst>
          </p:cNvPr>
          <p:cNvSpPr>
            <a:spLocks noGrp="1"/>
          </p:cNvSpPr>
          <p:nvPr>
            <p:ph type="title"/>
          </p:nvPr>
        </p:nvSpPr>
        <p:spPr>
          <a:xfrm>
            <a:off x="581114" y="609600"/>
            <a:ext cx="7981771" cy="4023360"/>
          </a:xfrm>
        </p:spPr>
        <p:txBody>
          <a:bodyPr>
            <a:noAutofit/>
          </a:bodyPr>
          <a:lstStyle/>
          <a:p>
            <a:pPr indent="228600" algn="l"/>
            <a:r>
              <a:rPr lang="en-US" sz="1800" b="0" dirty="0">
                <a:effectLst/>
                <a:latin typeface="+mn-lt"/>
                <a:ea typeface="Calibri" panose="020F0502020204030204" pitchFamily="34" charset="0"/>
              </a:rPr>
              <a:t>The advantage of contract grading is that you, the student, decide how much work you wish to do this semester; if you complete that work on time and satisfactorily, you will receive the grade for which you contracted. This means planning ahead, thinking about all of your obligations and responsibilities this semester and also determining what grade you want or need in this course.… I respect the student who only needs a C, who has other obligations that preclude doing all of the requirements to earn an A in the course, and who contracts for the C and carries out the contract perfectly. (This is another one of those major life skills: taking responsibility for your own workflow.)</a:t>
            </a:r>
            <a:br>
              <a:rPr lang="en-US" sz="1800" b="0" dirty="0">
                <a:effectLst/>
                <a:latin typeface="+mn-lt"/>
                <a:ea typeface="Calibri" panose="020F0502020204030204" pitchFamily="34" charset="0"/>
              </a:rPr>
            </a:br>
            <a:br>
              <a:rPr lang="en-US" sz="1800" b="0" dirty="0">
                <a:effectLst/>
                <a:latin typeface="+mn-lt"/>
                <a:ea typeface="Calibri" panose="020F0502020204030204" pitchFamily="34" charset="0"/>
              </a:rPr>
            </a:br>
            <a:r>
              <a:rPr lang="en-US" sz="1800" b="0" dirty="0">
                <a:effectLst/>
                <a:latin typeface="+mn-lt"/>
                <a:ea typeface="Calibri" panose="020F0502020204030204" pitchFamily="34" charset="0"/>
              </a:rPr>
              <a:t>- Cathy Davidson</a:t>
            </a:r>
            <a:endParaRPr lang="en-CA" sz="1800" b="0" kern="100" dirty="0">
              <a:effectLst/>
              <a:latin typeface="+mn-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30657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BD965-28A1-7B60-A288-EE321531589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DD7B9E1-D6D2-B5B2-FB70-99E167FBEA24}"/>
              </a:ext>
            </a:extLst>
          </p:cNvPr>
          <p:cNvPicPr>
            <a:picLocks noChangeAspect="1"/>
          </p:cNvPicPr>
          <p:nvPr/>
        </p:nvPicPr>
        <p:blipFill>
          <a:blip r:embed="rId2"/>
          <a:stretch>
            <a:fillRect/>
          </a:stretch>
        </p:blipFill>
        <p:spPr>
          <a:xfrm>
            <a:off x="26126" y="13062"/>
            <a:ext cx="9144000" cy="5143501"/>
          </a:xfrm>
          <a:prstGeom prst="rect">
            <a:avLst/>
          </a:prstGeom>
        </p:spPr>
      </p:pic>
      <p:sp>
        <p:nvSpPr>
          <p:cNvPr id="2" name="Title 1">
            <a:extLst>
              <a:ext uri="{FF2B5EF4-FFF2-40B4-BE49-F238E27FC236}">
                <a16:creationId xmlns:a16="http://schemas.microsoft.com/office/drawing/2014/main" id="{D000E738-349D-109F-DA62-E17B574AEDC4}"/>
              </a:ext>
            </a:extLst>
          </p:cNvPr>
          <p:cNvSpPr>
            <a:spLocks noGrp="1"/>
          </p:cNvSpPr>
          <p:nvPr>
            <p:ph type="title"/>
          </p:nvPr>
        </p:nvSpPr>
        <p:spPr>
          <a:xfrm>
            <a:off x="581114" y="609600"/>
            <a:ext cx="7981771" cy="4023360"/>
          </a:xfrm>
        </p:spPr>
        <p:txBody>
          <a:bodyPr>
            <a:noAutofit/>
          </a:bodyPr>
          <a:lstStyle/>
          <a:p>
            <a:pPr algn="l"/>
            <a:r>
              <a:rPr lang="en-CA" sz="1800" kern="100" dirty="0">
                <a:effectLst/>
                <a:latin typeface="+mn-lt"/>
                <a:ea typeface="Calibri" panose="020F0502020204030204" pitchFamily="34" charset="0"/>
                <a:cs typeface="Times New Roman" panose="02020603050405020304" pitchFamily="18" charset="0"/>
              </a:rPr>
              <a:t>Ryan Cordell’s Text Technologies class: </a:t>
            </a:r>
            <a:br>
              <a:rPr lang="en-CA" sz="1800" b="0" kern="100" dirty="0">
                <a:latin typeface="+mn-lt"/>
                <a:ea typeface="Calibri" panose="020F0502020204030204" pitchFamily="34" charset="0"/>
                <a:cs typeface="Times New Roman" panose="02020603050405020304" pitchFamily="18" charset="0"/>
              </a:rPr>
            </a:br>
            <a:br>
              <a:rPr lang="en-CA" sz="1800" b="0" kern="100" dirty="0">
                <a:effectLst/>
                <a:latin typeface="+mn-lt"/>
                <a:ea typeface="Calibri" panose="020F0502020204030204" pitchFamily="34" charset="0"/>
                <a:cs typeface="Times New Roman" panose="02020603050405020304" pitchFamily="18" charset="0"/>
              </a:rPr>
            </a:br>
            <a:r>
              <a:rPr lang="en-CA" sz="1800" b="0" kern="100" dirty="0">
                <a:effectLst/>
                <a:latin typeface="+mn-lt"/>
                <a:ea typeface="Calibri" panose="020F0502020204030204" pitchFamily="34" charset="0"/>
                <a:cs typeface="Times New Roman" panose="02020603050405020304" pitchFamily="18" charset="0"/>
              </a:rPr>
              <a:t>To contract for an “A” in this course, you agree to:</a:t>
            </a:r>
            <a:br>
              <a:rPr lang="en-CA" sz="1800" b="0" kern="100" dirty="0">
                <a:effectLst/>
                <a:latin typeface="+mn-lt"/>
                <a:ea typeface="Calibri" panose="020F0502020204030204" pitchFamily="34" charset="0"/>
                <a:cs typeface="Times New Roman" panose="02020603050405020304" pitchFamily="18" charset="0"/>
              </a:rPr>
            </a:br>
            <a:r>
              <a:rPr lang="en-CA" sz="1800" b="0" kern="100" dirty="0">
                <a:effectLst/>
                <a:latin typeface="+mn-lt"/>
                <a:ea typeface="Calibri" panose="020F0502020204030204" pitchFamily="34" charset="0"/>
                <a:cs typeface="Times New Roman" panose="02020603050405020304" pitchFamily="18" charset="0"/>
              </a:rPr>
              <a:t>- Earn “Satisfactory” on all class preparation assignments save two.</a:t>
            </a:r>
            <a:br>
              <a:rPr lang="en-CA" sz="1800" b="0" kern="100" dirty="0">
                <a:effectLst/>
                <a:latin typeface="+mn-lt"/>
                <a:ea typeface="Calibri" panose="020F0502020204030204" pitchFamily="34" charset="0"/>
                <a:cs typeface="Times New Roman" panose="02020603050405020304" pitchFamily="18" charset="0"/>
              </a:rPr>
            </a:br>
            <a:r>
              <a:rPr lang="en-CA" sz="1800" b="0" kern="100" dirty="0">
                <a:effectLst/>
                <a:latin typeface="+mn-lt"/>
                <a:ea typeface="Calibri" panose="020F0502020204030204" pitchFamily="34" charset="0"/>
                <a:cs typeface="Times New Roman" panose="02020603050405020304" pitchFamily="18" charset="0"/>
              </a:rPr>
              <a:t>- Miss no more than two classes.</a:t>
            </a:r>
            <a:br>
              <a:rPr lang="en-CA" sz="1800" b="0" kern="100" dirty="0">
                <a:effectLst/>
                <a:latin typeface="+mn-lt"/>
                <a:ea typeface="Calibri" panose="020F0502020204030204" pitchFamily="34" charset="0"/>
                <a:cs typeface="Times New Roman" panose="02020603050405020304" pitchFamily="18" charset="0"/>
              </a:rPr>
            </a:br>
            <a:r>
              <a:rPr lang="en-CA" sz="1800" b="0" kern="100" dirty="0">
                <a:effectLst/>
                <a:latin typeface="+mn-lt"/>
                <a:ea typeface="Calibri" panose="020F0502020204030204" pitchFamily="34" charset="0"/>
                <a:cs typeface="Times New Roman" panose="02020603050405020304" pitchFamily="18" charset="0"/>
              </a:rPr>
              <a:t>- Take no more than one information overload day during the semester.</a:t>
            </a:r>
            <a:br>
              <a:rPr lang="en-CA" sz="1800" b="0" kern="100" dirty="0">
                <a:effectLst/>
                <a:latin typeface="+mn-lt"/>
                <a:ea typeface="Calibri" panose="020F0502020204030204" pitchFamily="34" charset="0"/>
                <a:cs typeface="Times New Roman" panose="02020603050405020304" pitchFamily="18" charset="0"/>
              </a:rPr>
            </a:br>
            <a:r>
              <a:rPr lang="en-CA" sz="1800" b="0" kern="100" dirty="0">
                <a:effectLst/>
                <a:latin typeface="+mn-lt"/>
                <a:ea typeface="Calibri" panose="020F0502020204030204" pitchFamily="34" charset="0"/>
                <a:cs typeface="Times New Roman" panose="02020603050405020304" pitchFamily="18" charset="0"/>
              </a:rPr>
              <a:t>- Exceed expectations regarding in-class device according to the policies outlined in the device use rubric.</a:t>
            </a:r>
            <a:br>
              <a:rPr lang="en-CA" sz="1800" b="0" kern="100" dirty="0">
                <a:effectLst/>
                <a:latin typeface="+mn-lt"/>
                <a:ea typeface="Calibri" panose="020F0502020204030204" pitchFamily="34" charset="0"/>
                <a:cs typeface="Times New Roman" panose="02020603050405020304" pitchFamily="18" charset="0"/>
              </a:rPr>
            </a:br>
            <a:r>
              <a:rPr lang="en-CA" sz="1800" b="0" kern="100" dirty="0">
                <a:effectLst/>
                <a:latin typeface="+mn-lt"/>
                <a:ea typeface="Calibri" panose="020F0502020204030204" pitchFamily="34" charset="0"/>
                <a:cs typeface="Times New Roman" panose="02020603050405020304" pitchFamily="18" charset="0"/>
              </a:rPr>
              <a:t>- Write at least nine “Satisfactory” lab reports over the course of the semester. As specified in the assignment, lab reports are due within one week of the pertinent laboratory activity.</a:t>
            </a:r>
            <a:br>
              <a:rPr lang="en-CA" sz="1800" b="0" kern="100" dirty="0">
                <a:effectLst/>
                <a:latin typeface="+mn-lt"/>
                <a:ea typeface="Calibri" panose="020F0502020204030204" pitchFamily="34" charset="0"/>
                <a:cs typeface="Times New Roman" panose="02020603050405020304" pitchFamily="18" charset="0"/>
              </a:rPr>
            </a:br>
            <a:r>
              <a:rPr lang="en-CA" sz="1800" b="0" kern="100" dirty="0">
                <a:effectLst/>
                <a:latin typeface="+mn-lt"/>
                <a:ea typeface="Calibri" panose="020F0502020204030204" pitchFamily="34" charset="0"/>
                <a:cs typeface="Times New Roman" panose="02020603050405020304" pitchFamily="18" charset="0"/>
              </a:rPr>
              <a:t>- Complete two “Satisfactory” </a:t>
            </a:r>
            <a:r>
              <a:rPr lang="en-CA" sz="1800" b="0" kern="100" dirty="0" err="1">
                <a:effectLst/>
                <a:latin typeface="+mn-lt"/>
                <a:ea typeface="Calibri" panose="020F0502020204030204" pitchFamily="34" charset="0"/>
                <a:cs typeface="Times New Roman" panose="02020603050405020304" pitchFamily="18" charset="0"/>
              </a:rPr>
              <a:t>Unessays</a:t>
            </a:r>
            <a:r>
              <a:rPr lang="en-CA" sz="1800" b="0" kern="100" dirty="0">
                <a:effectLst/>
                <a:latin typeface="+mn-lt"/>
                <a:ea typeface="Calibri" panose="020F0502020204030204" pitchFamily="34" charset="0"/>
                <a:cs typeface="Times New Roman" panose="02020603050405020304" pitchFamily="18" charset="0"/>
              </a:rPr>
              <a:t> on a schedule you will specify in your contract and present the strongest in class on December 4.</a:t>
            </a:r>
            <a:br>
              <a:rPr lang="en-CA" sz="1800" b="0" kern="100" dirty="0">
                <a:effectLst/>
                <a:latin typeface="+mn-lt"/>
                <a:ea typeface="Calibri" panose="020F0502020204030204" pitchFamily="34" charset="0"/>
                <a:cs typeface="Times New Roman" panose="02020603050405020304" pitchFamily="18" charset="0"/>
              </a:rPr>
            </a:br>
            <a:br>
              <a:rPr lang="en-CA" sz="1800" b="0" kern="100" dirty="0">
                <a:effectLst/>
                <a:latin typeface="+mn-lt"/>
                <a:ea typeface="Calibri" panose="020F0502020204030204" pitchFamily="34" charset="0"/>
                <a:cs typeface="Times New Roman" panose="02020603050405020304" pitchFamily="18" charset="0"/>
              </a:rPr>
            </a:br>
            <a:r>
              <a:rPr lang="en-CA" sz="1800" b="0" kern="100" dirty="0">
                <a:effectLst/>
                <a:latin typeface="+mn-lt"/>
                <a:ea typeface="Calibri" panose="020F0502020204030204" pitchFamily="34" charset="0"/>
                <a:cs typeface="Times New Roman" panose="02020603050405020304" pitchFamily="18" charset="0"/>
                <a:hlinkClick r:id="rId3"/>
              </a:rPr>
              <a:t>https://f19tot.ryancordell.org/assignments/</a:t>
            </a:r>
            <a:r>
              <a:rPr lang="en-CA" sz="1800" b="0" kern="100" dirty="0">
                <a:effectLst/>
                <a:latin typeface="+mn-lt"/>
                <a:ea typeface="Calibri" panose="020F0502020204030204" pitchFamily="34" charset="0"/>
                <a:cs typeface="Times New Roman" panose="02020603050405020304" pitchFamily="18" charset="0"/>
              </a:rPr>
              <a:t> </a:t>
            </a:r>
            <a:br>
              <a:rPr lang="en-CA" sz="1800" b="0" kern="100" dirty="0">
                <a:effectLst/>
                <a:latin typeface="+mn-lt"/>
                <a:ea typeface="Calibri" panose="020F0502020204030204" pitchFamily="34" charset="0"/>
                <a:cs typeface="Times New Roman" panose="02020603050405020304" pitchFamily="18" charset="0"/>
              </a:rPr>
            </a:br>
            <a:endParaRPr lang="en-CA" sz="1800" b="0" kern="100" dirty="0">
              <a:effectLst/>
              <a:latin typeface="+mn-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18105710"/>
      </p:ext>
    </p:extLst>
  </p:cSld>
  <p:clrMapOvr>
    <a:masterClrMapping/>
  </p:clrMapOvr>
</p:sld>
</file>

<file path=ppt/theme/theme1.xml><?xml version="1.0" encoding="utf-8"?>
<a:theme xmlns:a="http://schemas.openxmlformats.org/drawingml/2006/main" name="ReMedia Template">
  <a:themeElements>
    <a:clrScheme name="ReMedia">
      <a:dk1>
        <a:sysClr val="windowText" lastClr="000000"/>
      </a:dk1>
      <a:lt1>
        <a:sysClr val="window" lastClr="FFFFFF"/>
      </a:lt1>
      <a:dk2>
        <a:srgbClr val="EDECDF"/>
      </a:dk2>
      <a:lt2>
        <a:srgbClr val="EAE8E6"/>
      </a:lt2>
      <a:accent1>
        <a:srgbClr val="4E7E36"/>
      </a:accent1>
      <a:accent2>
        <a:srgbClr val="D36A59"/>
      </a:accent2>
      <a:accent3>
        <a:srgbClr val="A62C38"/>
      </a:accent3>
      <a:accent4>
        <a:srgbClr val="262626"/>
      </a:accent4>
      <a:accent5>
        <a:srgbClr val="44603A"/>
      </a:accent5>
      <a:accent6>
        <a:srgbClr val="DA6464"/>
      </a:accent6>
      <a:hlink>
        <a:srgbClr val="0000FF"/>
      </a:hlink>
      <a:folHlink>
        <a:srgbClr val="9999FE"/>
      </a:folHlink>
    </a:clrScheme>
    <a:fontScheme name="ReMedia">
      <a:majorFont>
        <a:latin typeface="Futura Hv BT"/>
        <a:ea typeface=""/>
        <a:cs typeface=""/>
      </a:majorFont>
      <a:minorFont>
        <a:latin typeface="Futura Lt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FE99CFCFBEEF84090FD1C2EBF04E5A9" ma:contentTypeVersion="13" ma:contentTypeDescription="Create a new document." ma:contentTypeScope="" ma:versionID="9bd6be81513a02622035a67553aafafa">
  <xsd:schema xmlns:xsd="http://www.w3.org/2001/XMLSchema" xmlns:xs="http://www.w3.org/2001/XMLSchema" xmlns:p="http://schemas.microsoft.com/office/2006/metadata/properties" xmlns:ns2="6bacada3-bf33-460d-9205-3b86bf968838" xmlns:ns3="78c5e3f3-2f25-4b42-baf7-941d66209573" targetNamespace="http://schemas.microsoft.com/office/2006/metadata/properties" ma:root="true" ma:fieldsID="71f51e1fbf943c58d41dc8f9fea18402" ns2:_="" ns3:_="">
    <xsd:import namespace="6bacada3-bf33-460d-9205-3b86bf968838"/>
    <xsd:import namespace="78c5e3f3-2f25-4b42-baf7-941d6620957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ObjectDetectorVersion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acada3-bf33-460d-9205-3b86bf96883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3a1f1625-ae5f-4790-9429-a47075c1c374"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8c5e3f3-2f25-4b42-baf7-941d6620957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0e52fabc-257a-4f65-8963-feb9eecb1fc2}" ma:internalName="TaxCatchAll" ma:showField="CatchAllData" ma:web="78c5e3f3-2f25-4b42-baf7-941d6620957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78c5e3f3-2f25-4b42-baf7-941d66209573" xsi:nil="true"/>
    <lcf76f155ced4ddcb4097134ff3c332f xmlns="6bacada3-bf33-460d-9205-3b86bf968838">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311A65B8-F432-4EA3-868B-51583A6D5697}">
  <ds:schemaRefs>
    <ds:schemaRef ds:uri="http://schemas.microsoft.com/sharepoint/v3/contenttype/forms"/>
  </ds:schemaRefs>
</ds:datastoreItem>
</file>

<file path=customXml/itemProps2.xml><?xml version="1.0" encoding="utf-8"?>
<ds:datastoreItem xmlns:ds="http://schemas.openxmlformats.org/officeDocument/2006/customXml" ds:itemID="{1FE12B75-C085-43DA-BA94-7EBD8068AD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bacada3-bf33-460d-9205-3b86bf968838"/>
    <ds:schemaRef ds:uri="78c5e3f3-2f25-4b42-baf7-941d6620957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380DDBE-EF96-407D-A6BA-DF9037598DC6}">
  <ds:schemaRefs>
    <ds:schemaRef ds:uri="http://schemas.microsoft.com/office/2006/metadata/properties"/>
    <ds:schemaRef ds:uri="http://schemas.microsoft.com/office/infopath/2007/PartnerControls"/>
    <ds:schemaRef ds:uri="78c5e3f3-2f25-4b42-baf7-941d66209573"/>
    <ds:schemaRef ds:uri="6bacada3-bf33-460d-9205-3b86bf968838"/>
  </ds:schemaRefs>
</ds:datastoreItem>
</file>

<file path=docProps/app.xml><?xml version="1.0" encoding="utf-8"?>
<Properties xmlns="http://schemas.openxmlformats.org/officeDocument/2006/extended-properties" xmlns:vt="http://schemas.openxmlformats.org/officeDocument/2006/docPropsVTypes">
  <Template/>
  <TotalTime>20109</TotalTime>
  <Words>1032</Words>
  <Application>Microsoft Macintosh PowerPoint</Application>
  <PresentationFormat>On-screen Show (16:9)</PresentationFormat>
  <Paragraphs>66</Paragraphs>
  <Slides>27</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Helvetica Neue Light</vt:lpstr>
      <vt:lpstr>FUTURA MEDIUM</vt:lpstr>
      <vt:lpstr>Arial</vt:lpstr>
      <vt:lpstr>Times New Roman</vt:lpstr>
      <vt:lpstr>FUTURA MEDIUM</vt:lpstr>
      <vt:lpstr>Calibri</vt:lpstr>
      <vt:lpstr>Helvetica Neue</vt:lpstr>
      <vt:lpstr>ReMedia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advantage of contract grading is that you, the student, decide how much work you wish to do this semester; if you complete that work on time and satisfactorily, you will receive the grade for which you contracted. This means planning ahead, thinking about all of your obligations and responsibilities this semester and also determining what grade you want or need in this course.… I respect the student who only needs a C, who has other obligations that preclude doing all of the requirements to earn an A in the course, and who contracts for the C and carries out the contract perfectly. (This is another one of those major life skills: taking responsibility for your own workflow.)  - Cathy Davidson</vt:lpstr>
      <vt:lpstr>Ryan Cordell’s Text Technologies class:   To contract for an “A” in this course, you agree to: - Earn “Satisfactory” on all class preparation assignments save two. - Miss no more than two classes. - Take no more than one information overload day during the semester. - Exceed expectations regarding in-class device according to the policies outlined in the device use rubric. - Write at least nine “Satisfactory” lab reports over the course of the semester. As specified in the assignment, lab reports are due within one week of the pertinent laboratory activity. - Complete two “Satisfactory” Unessays on a schedule you will specify in your contract and present the strongest in class on December 4.  https://f19tot.ryancordell.org/assignments/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Assignment descriptions: </vt:lpstr>
      <vt:lpstr>Benefits:  - Made previous improvements to the course much more legible;  - Students produced exemplary work;  - Reduced my grading time (or at least felt like it did);  - Challenged me to think carefully and clearly about concepts like scope, which are especially important in project-based and non-written work;  - Made me a much more intellectually generous instructor.</vt:lpstr>
      <vt:lpstr>Limitations/Things that need work:  - I chose to retain an aspect of evaluation;  - About the same number of students failed the course, but the course median was higher;  - Easy for students to move down a grade, but not to move up a grade;  - Labour still conforms to structures of inequality.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Murphy, Emily</cp:lastModifiedBy>
  <cp:revision>31</cp:revision>
  <dcterms:modified xsi:type="dcterms:W3CDTF">2025-02-26T01:14:26Z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0x0101006FE99CFCFBEEF84090FD1C2EBF04E5A9</vt:lpwstr>
  </property>
</Properties>
</file>